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15"/>
  </p:notesMasterIdLst>
  <p:sldIdLst>
    <p:sldId id="268" r:id="rId5"/>
    <p:sldId id="269" r:id="rId6"/>
    <p:sldId id="258" r:id="rId7"/>
    <p:sldId id="305" r:id="rId8"/>
    <p:sldId id="257" r:id="rId9"/>
    <p:sldId id="270" r:id="rId10"/>
    <p:sldId id="271" r:id="rId11"/>
    <p:sldId id="302" r:id="rId12"/>
    <p:sldId id="303" r:id="rId13"/>
    <p:sldId id="304" r:id="rId14"/>
  </p:sldIdLst>
  <p:sldSz cx="9144000" cy="6858000" type="screen4x3"/>
  <p:notesSz cx="7077075" cy="93630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441" autoAdjust="0"/>
    <p:restoredTop sz="77985" autoAdjust="0"/>
  </p:normalViewPr>
  <p:slideViewPr>
    <p:cSldViewPr>
      <p:cViewPr varScale="1">
        <p:scale>
          <a:sx n="50" d="100"/>
          <a:sy n="50" d="100"/>
        </p:scale>
        <p:origin x="-1734" y="-90"/>
      </p:cViewPr>
      <p:guideLst>
        <p:guide orient="horz" pos="2160"/>
        <p:guide pos="2880"/>
      </p:guideLst>
    </p:cSldViewPr>
  </p:slideViewPr>
  <p:notesTextViewPr>
    <p:cViewPr>
      <p:scale>
        <a:sx n="1" d="1"/>
        <a:sy n="1" d="1"/>
      </p:scale>
      <p:origin x="0" y="0"/>
    </p:cViewPr>
  </p:notesTextViewPr>
  <p:sorterViewPr>
    <p:cViewPr>
      <p:scale>
        <a:sx n="100" d="100"/>
        <a:sy n="100" d="100"/>
      </p:scale>
      <p:origin x="0" y="0"/>
    </p:cViewPr>
  </p:sorterViewPr>
  <p:notesViewPr>
    <p:cSldViewPr>
      <p:cViewPr varScale="1">
        <p:scale>
          <a:sx n="49" d="100"/>
          <a:sy n="49" d="100"/>
        </p:scale>
        <p:origin x="-2106" y="-102"/>
      </p:cViewPr>
      <p:guideLst>
        <p:guide orient="horz" pos="2949"/>
        <p:guide pos="2229"/>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4022586-8CF0-4683-B4BC-CB327C1E1454}" type="doc">
      <dgm:prSet loTypeId="urn:microsoft.com/office/officeart/2005/8/layout/cycle2" loCatId="cycle" qsTypeId="urn:microsoft.com/office/officeart/2005/8/quickstyle/simple1" qsCatId="simple" csTypeId="urn:microsoft.com/office/officeart/2005/8/colors/accent1_2" csCatId="accent1" phldr="1"/>
      <dgm:spPr/>
      <dgm:t>
        <a:bodyPr/>
        <a:lstStyle/>
        <a:p>
          <a:endParaRPr lang="en-US"/>
        </a:p>
      </dgm:t>
    </dgm:pt>
    <dgm:pt modelId="{DDB271F1-7EA4-4B00-BAFF-B93F0A3EF290}">
      <dgm:prSet phldrT="[Text]"/>
      <dgm:spPr>
        <a:solidFill>
          <a:schemeClr val="accent6">
            <a:lumMod val="20000"/>
            <a:lumOff val="80000"/>
          </a:schemeClr>
        </a:solidFill>
      </dgm:spPr>
      <dgm:t>
        <a:bodyPr/>
        <a:lstStyle/>
        <a:p>
          <a:r>
            <a:rPr lang="en-US" dirty="0" smtClean="0"/>
            <a:t>1</a:t>
          </a:r>
          <a:endParaRPr lang="en-US" dirty="0"/>
        </a:p>
      </dgm:t>
    </dgm:pt>
    <dgm:pt modelId="{8E265CF6-20E7-4284-988B-505672E7B543}" type="parTrans" cxnId="{9AD19F44-EE39-4659-A78D-315F6750A865}">
      <dgm:prSet/>
      <dgm:spPr/>
      <dgm:t>
        <a:bodyPr/>
        <a:lstStyle/>
        <a:p>
          <a:endParaRPr lang="en-US"/>
        </a:p>
      </dgm:t>
    </dgm:pt>
    <dgm:pt modelId="{9C94C3F9-DBE7-4DC1-BD18-1DE8D326CD38}" type="sibTrans" cxnId="{9AD19F44-EE39-4659-A78D-315F6750A865}">
      <dgm:prSet/>
      <dgm:spPr/>
      <dgm:t>
        <a:bodyPr/>
        <a:lstStyle/>
        <a:p>
          <a:endParaRPr lang="en-US"/>
        </a:p>
      </dgm:t>
    </dgm:pt>
    <dgm:pt modelId="{06C52038-B7FE-47F3-96D5-D62A04BB8950}">
      <dgm:prSet phldrT="[Text]"/>
      <dgm:spPr>
        <a:solidFill>
          <a:schemeClr val="accent6">
            <a:lumMod val="40000"/>
            <a:lumOff val="60000"/>
          </a:schemeClr>
        </a:solidFill>
      </dgm:spPr>
      <dgm:t>
        <a:bodyPr/>
        <a:lstStyle/>
        <a:p>
          <a:r>
            <a:rPr lang="en-US" dirty="0" smtClean="0"/>
            <a:t>2</a:t>
          </a:r>
          <a:endParaRPr lang="en-US" dirty="0"/>
        </a:p>
      </dgm:t>
    </dgm:pt>
    <dgm:pt modelId="{E7AE7BDB-AA4A-49D8-BC94-2482C27520C6}" type="parTrans" cxnId="{14814007-EEA4-45F0-B2D4-44E85E991BFB}">
      <dgm:prSet/>
      <dgm:spPr/>
      <dgm:t>
        <a:bodyPr/>
        <a:lstStyle/>
        <a:p>
          <a:endParaRPr lang="en-US"/>
        </a:p>
      </dgm:t>
    </dgm:pt>
    <dgm:pt modelId="{2FF74B07-51E1-4107-AE38-3CDFCAD91BC8}" type="sibTrans" cxnId="{14814007-EEA4-45F0-B2D4-44E85E991BFB}">
      <dgm:prSet/>
      <dgm:spPr/>
      <dgm:t>
        <a:bodyPr/>
        <a:lstStyle/>
        <a:p>
          <a:endParaRPr lang="en-US"/>
        </a:p>
      </dgm:t>
    </dgm:pt>
    <dgm:pt modelId="{DF2891A6-4E1E-4C3A-9BB7-B2811988B6C8}">
      <dgm:prSet phldrT="[Text]"/>
      <dgm:spPr>
        <a:solidFill>
          <a:schemeClr val="accent6">
            <a:lumMod val="60000"/>
            <a:lumOff val="40000"/>
          </a:schemeClr>
        </a:solidFill>
      </dgm:spPr>
      <dgm:t>
        <a:bodyPr/>
        <a:lstStyle/>
        <a:p>
          <a:r>
            <a:rPr lang="en-US" dirty="0" smtClean="0"/>
            <a:t>3</a:t>
          </a:r>
          <a:endParaRPr lang="en-US" dirty="0"/>
        </a:p>
      </dgm:t>
    </dgm:pt>
    <dgm:pt modelId="{E5225D4E-69C5-4796-838B-E064DF074F14}" type="parTrans" cxnId="{57414E1D-881D-4545-9308-DD4841B5F49C}">
      <dgm:prSet/>
      <dgm:spPr/>
      <dgm:t>
        <a:bodyPr/>
        <a:lstStyle/>
        <a:p>
          <a:endParaRPr lang="en-US"/>
        </a:p>
      </dgm:t>
    </dgm:pt>
    <dgm:pt modelId="{6AB626BD-FF56-48A5-AA1F-50842973B07D}" type="sibTrans" cxnId="{57414E1D-881D-4545-9308-DD4841B5F49C}">
      <dgm:prSet/>
      <dgm:spPr/>
      <dgm:t>
        <a:bodyPr/>
        <a:lstStyle/>
        <a:p>
          <a:endParaRPr lang="en-US"/>
        </a:p>
      </dgm:t>
    </dgm:pt>
    <dgm:pt modelId="{EB2EC816-1292-49F8-856A-02DA8C35E3B2}">
      <dgm:prSet phldrT="[Text]"/>
      <dgm:spPr>
        <a:solidFill>
          <a:schemeClr val="accent6">
            <a:lumMod val="75000"/>
          </a:schemeClr>
        </a:solidFill>
      </dgm:spPr>
      <dgm:t>
        <a:bodyPr/>
        <a:lstStyle/>
        <a:p>
          <a:r>
            <a:rPr lang="en-US" dirty="0" smtClean="0"/>
            <a:t>4</a:t>
          </a:r>
          <a:endParaRPr lang="en-US" dirty="0"/>
        </a:p>
      </dgm:t>
    </dgm:pt>
    <dgm:pt modelId="{20CF38C3-E8AD-475E-8CD3-93D9339EA9B6}" type="parTrans" cxnId="{F8CC5510-8B56-46AD-9209-DA74A399F23D}">
      <dgm:prSet/>
      <dgm:spPr/>
      <dgm:t>
        <a:bodyPr/>
        <a:lstStyle/>
        <a:p>
          <a:endParaRPr lang="en-US"/>
        </a:p>
      </dgm:t>
    </dgm:pt>
    <dgm:pt modelId="{A8A8717A-2939-4A6C-B543-38173B239B28}" type="sibTrans" cxnId="{F8CC5510-8B56-46AD-9209-DA74A399F23D}">
      <dgm:prSet/>
      <dgm:spPr/>
      <dgm:t>
        <a:bodyPr/>
        <a:lstStyle/>
        <a:p>
          <a:endParaRPr lang="en-US"/>
        </a:p>
      </dgm:t>
    </dgm:pt>
    <dgm:pt modelId="{3C700342-EC6D-4B95-9210-8A915AA85D6A}">
      <dgm:prSet phldrT="[Text]"/>
      <dgm:spPr>
        <a:solidFill>
          <a:schemeClr val="accent6">
            <a:lumMod val="50000"/>
          </a:schemeClr>
        </a:solidFill>
      </dgm:spPr>
      <dgm:t>
        <a:bodyPr/>
        <a:lstStyle/>
        <a:p>
          <a:r>
            <a:rPr lang="en-US" dirty="0" smtClean="0"/>
            <a:t>5</a:t>
          </a:r>
          <a:endParaRPr lang="en-US" dirty="0"/>
        </a:p>
      </dgm:t>
    </dgm:pt>
    <dgm:pt modelId="{EC54D852-3F82-4C43-B616-883A99A21962}" type="parTrans" cxnId="{38510ADD-F6DF-4B41-B122-37BCFFF1E44C}">
      <dgm:prSet/>
      <dgm:spPr/>
      <dgm:t>
        <a:bodyPr/>
        <a:lstStyle/>
        <a:p>
          <a:endParaRPr lang="en-US"/>
        </a:p>
      </dgm:t>
    </dgm:pt>
    <dgm:pt modelId="{6B96D526-6CFE-4221-A1FD-5ABDD3D6C12F}" type="sibTrans" cxnId="{38510ADD-F6DF-4B41-B122-37BCFFF1E44C}">
      <dgm:prSet/>
      <dgm:spPr/>
      <dgm:t>
        <a:bodyPr/>
        <a:lstStyle/>
        <a:p>
          <a:endParaRPr lang="en-US"/>
        </a:p>
      </dgm:t>
    </dgm:pt>
    <dgm:pt modelId="{F8AB5E35-FC69-4B98-A41A-D297BCE8ECC8}" type="pres">
      <dgm:prSet presAssocID="{14022586-8CF0-4683-B4BC-CB327C1E1454}" presName="cycle" presStyleCnt="0">
        <dgm:presLayoutVars>
          <dgm:dir/>
          <dgm:resizeHandles val="exact"/>
        </dgm:presLayoutVars>
      </dgm:prSet>
      <dgm:spPr/>
      <dgm:t>
        <a:bodyPr/>
        <a:lstStyle/>
        <a:p>
          <a:endParaRPr lang="en-US"/>
        </a:p>
      </dgm:t>
    </dgm:pt>
    <dgm:pt modelId="{834ABC40-0484-4D7B-9AF3-F2C9D73C6330}" type="pres">
      <dgm:prSet presAssocID="{DDB271F1-7EA4-4B00-BAFF-B93F0A3EF290}" presName="node" presStyleLbl="node1" presStyleIdx="0" presStyleCnt="5">
        <dgm:presLayoutVars>
          <dgm:bulletEnabled val="1"/>
        </dgm:presLayoutVars>
      </dgm:prSet>
      <dgm:spPr/>
      <dgm:t>
        <a:bodyPr/>
        <a:lstStyle/>
        <a:p>
          <a:endParaRPr lang="en-US"/>
        </a:p>
      </dgm:t>
    </dgm:pt>
    <dgm:pt modelId="{4AB19509-44FC-4C3B-9BEE-7833684B58F2}" type="pres">
      <dgm:prSet presAssocID="{9C94C3F9-DBE7-4DC1-BD18-1DE8D326CD38}" presName="sibTrans" presStyleLbl="sibTrans2D1" presStyleIdx="0" presStyleCnt="5"/>
      <dgm:spPr/>
      <dgm:t>
        <a:bodyPr/>
        <a:lstStyle/>
        <a:p>
          <a:endParaRPr lang="en-US"/>
        </a:p>
      </dgm:t>
    </dgm:pt>
    <dgm:pt modelId="{B1D68BFD-AD2F-4F2A-97AC-BEC4D956A23C}" type="pres">
      <dgm:prSet presAssocID="{9C94C3F9-DBE7-4DC1-BD18-1DE8D326CD38}" presName="connectorText" presStyleLbl="sibTrans2D1" presStyleIdx="0" presStyleCnt="5"/>
      <dgm:spPr/>
      <dgm:t>
        <a:bodyPr/>
        <a:lstStyle/>
        <a:p>
          <a:endParaRPr lang="en-US"/>
        </a:p>
      </dgm:t>
    </dgm:pt>
    <dgm:pt modelId="{0ADEE1A7-EA54-48AA-B45A-D0FBC6603371}" type="pres">
      <dgm:prSet presAssocID="{06C52038-B7FE-47F3-96D5-D62A04BB8950}" presName="node" presStyleLbl="node1" presStyleIdx="1" presStyleCnt="5">
        <dgm:presLayoutVars>
          <dgm:bulletEnabled val="1"/>
        </dgm:presLayoutVars>
      </dgm:prSet>
      <dgm:spPr/>
      <dgm:t>
        <a:bodyPr/>
        <a:lstStyle/>
        <a:p>
          <a:endParaRPr lang="en-US"/>
        </a:p>
      </dgm:t>
    </dgm:pt>
    <dgm:pt modelId="{F1C6E47B-143B-46BE-A2D5-607F0E761009}" type="pres">
      <dgm:prSet presAssocID="{2FF74B07-51E1-4107-AE38-3CDFCAD91BC8}" presName="sibTrans" presStyleLbl="sibTrans2D1" presStyleIdx="1" presStyleCnt="5"/>
      <dgm:spPr/>
      <dgm:t>
        <a:bodyPr/>
        <a:lstStyle/>
        <a:p>
          <a:endParaRPr lang="en-US"/>
        </a:p>
      </dgm:t>
    </dgm:pt>
    <dgm:pt modelId="{B231ABBF-AF42-427B-A526-E27AF2773504}" type="pres">
      <dgm:prSet presAssocID="{2FF74B07-51E1-4107-AE38-3CDFCAD91BC8}" presName="connectorText" presStyleLbl="sibTrans2D1" presStyleIdx="1" presStyleCnt="5"/>
      <dgm:spPr/>
      <dgm:t>
        <a:bodyPr/>
        <a:lstStyle/>
        <a:p>
          <a:endParaRPr lang="en-US"/>
        </a:p>
      </dgm:t>
    </dgm:pt>
    <dgm:pt modelId="{FEA00275-B69D-4E7C-988E-DE5D95F7E090}" type="pres">
      <dgm:prSet presAssocID="{DF2891A6-4E1E-4C3A-9BB7-B2811988B6C8}" presName="node" presStyleLbl="node1" presStyleIdx="2" presStyleCnt="5" custRadScaleRad="104563" custRadScaleInc="4990">
        <dgm:presLayoutVars>
          <dgm:bulletEnabled val="1"/>
        </dgm:presLayoutVars>
      </dgm:prSet>
      <dgm:spPr/>
      <dgm:t>
        <a:bodyPr/>
        <a:lstStyle/>
        <a:p>
          <a:endParaRPr lang="en-US"/>
        </a:p>
      </dgm:t>
    </dgm:pt>
    <dgm:pt modelId="{B8E33B4C-F399-45D3-8EDF-56D04FD91F48}" type="pres">
      <dgm:prSet presAssocID="{6AB626BD-FF56-48A5-AA1F-50842973B07D}" presName="sibTrans" presStyleLbl="sibTrans2D1" presStyleIdx="2" presStyleCnt="5"/>
      <dgm:spPr/>
      <dgm:t>
        <a:bodyPr/>
        <a:lstStyle/>
        <a:p>
          <a:endParaRPr lang="en-US"/>
        </a:p>
      </dgm:t>
    </dgm:pt>
    <dgm:pt modelId="{6FE834CA-7AC7-4677-B87F-C2A4CC0D041C}" type="pres">
      <dgm:prSet presAssocID="{6AB626BD-FF56-48A5-AA1F-50842973B07D}" presName="connectorText" presStyleLbl="sibTrans2D1" presStyleIdx="2" presStyleCnt="5"/>
      <dgm:spPr/>
      <dgm:t>
        <a:bodyPr/>
        <a:lstStyle/>
        <a:p>
          <a:endParaRPr lang="en-US"/>
        </a:p>
      </dgm:t>
    </dgm:pt>
    <dgm:pt modelId="{421F81E7-AAA8-4B06-B267-7ABCBC478A61}" type="pres">
      <dgm:prSet presAssocID="{EB2EC816-1292-49F8-856A-02DA8C35E3B2}" presName="node" presStyleLbl="node1" presStyleIdx="3" presStyleCnt="5">
        <dgm:presLayoutVars>
          <dgm:bulletEnabled val="1"/>
        </dgm:presLayoutVars>
      </dgm:prSet>
      <dgm:spPr/>
      <dgm:t>
        <a:bodyPr/>
        <a:lstStyle/>
        <a:p>
          <a:endParaRPr lang="en-US"/>
        </a:p>
      </dgm:t>
    </dgm:pt>
    <dgm:pt modelId="{C1D22197-20CF-4613-845D-5B2BB25C8874}" type="pres">
      <dgm:prSet presAssocID="{A8A8717A-2939-4A6C-B543-38173B239B28}" presName="sibTrans" presStyleLbl="sibTrans2D1" presStyleIdx="3" presStyleCnt="5"/>
      <dgm:spPr/>
      <dgm:t>
        <a:bodyPr/>
        <a:lstStyle/>
        <a:p>
          <a:endParaRPr lang="en-US"/>
        </a:p>
      </dgm:t>
    </dgm:pt>
    <dgm:pt modelId="{918301EE-9410-4973-8B2E-0A935043909C}" type="pres">
      <dgm:prSet presAssocID="{A8A8717A-2939-4A6C-B543-38173B239B28}" presName="connectorText" presStyleLbl="sibTrans2D1" presStyleIdx="3" presStyleCnt="5"/>
      <dgm:spPr/>
      <dgm:t>
        <a:bodyPr/>
        <a:lstStyle/>
        <a:p>
          <a:endParaRPr lang="en-US"/>
        </a:p>
      </dgm:t>
    </dgm:pt>
    <dgm:pt modelId="{EE5D9FD3-48CD-4E7C-BB7F-2154858F53BD}" type="pres">
      <dgm:prSet presAssocID="{3C700342-EC6D-4B95-9210-8A915AA85D6A}" presName="node" presStyleLbl="node1" presStyleIdx="4" presStyleCnt="5">
        <dgm:presLayoutVars>
          <dgm:bulletEnabled val="1"/>
        </dgm:presLayoutVars>
      </dgm:prSet>
      <dgm:spPr/>
      <dgm:t>
        <a:bodyPr/>
        <a:lstStyle/>
        <a:p>
          <a:endParaRPr lang="en-US"/>
        </a:p>
      </dgm:t>
    </dgm:pt>
    <dgm:pt modelId="{C1D706BE-DE40-433A-BCBC-ACBD441430E8}" type="pres">
      <dgm:prSet presAssocID="{6B96D526-6CFE-4221-A1FD-5ABDD3D6C12F}" presName="sibTrans" presStyleLbl="sibTrans2D1" presStyleIdx="4" presStyleCnt="5"/>
      <dgm:spPr/>
      <dgm:t>
        <a:bodyPr/>
        <a:lstStyle/>
        <a:p>
          <a:endParaRPr lang="en-US"/>
        </a:p>
      </dgm:t>
    </dgm:pt>
    <dgm:pt modelId="{71E46562-416E-49FA-BAE3-D155126CD0FB}" type="pres">
      <dgm:prSet presAssocID="{6B96D526-6CFE-4221-A1FD-5ABDD3D6C12F}" presName="connectorText" presStyleLbl="sibTrans2D1" presStyleIdx="4" presStyleCnt="5"/>
      <dgm:spPr/>
      <dgm:t>
        <a:bodyPr/>
        <a:lstStyle/>
        <a:p>
          <a:endParaRPr lang="en-US"/>
        </a:p>
      </dgm:t>
    </dgm:pt>
  </dgm:ptLst>
  <dgm:cxnLst>
    <dgm:cxn modelId="{134B966F-10AC-41BB-89E6-707188DF3D94}" type="presOf" srcId="{6B96D526-6CFE-4221-A1FD-5ABDD3D6C12F}" destId="{71E46562-416E-49FA-BAE3-D155126CD0FB}" srcOrd="1" destOrd="0" presId="urn:microsoft.com/office/officeart/2005/8/layout/cycle2"/>
    <dgm:cxn modelId="{235E9B2F-967D-4E63-B8C9-F41E03FACC4B}" type="presOf" srcId="{2FF74B07-51E1-4107-AE38-3CDFCAD91BC8}" destId="{F1C6E47B-143B-46BE-A2D5-607F0E761009}" srcOrd="0" destOrd="0" presId="urn:microsoft.com/office/officeart/2005/8/layout/cycle2"/>
    <dgm:cxn modelId="{BE79C033-D672-4841-9A50-013E4E4FE565}" type="presOf" srcId="{6AB626BD-FF56-48A5-AA1F-50842973B07D}" destId="{B8E33B4C-F399-45D3-8EDF-56D04FD91F48}" srcOrd="0" destOrd="0" presId="urn:microsoft.com/office/officeart/2005/8/layout/cycle2"/>
    <dgm:cxn modelId="{2EA19271-9CD9-4DFB-9E2C-0F72B57D5191}" type="presOf" srcId="{9C94C3F9-DBE7-4DC1-BD18-1DE8D326CD38}" destId="{4AB19509-44FC-4C3B-9BEE-7833684B58F2}" srcOrd="0" destOrd="0" presId="urn:microsoft.com/office/officeart/2005/8/layout/cycle2"/>
    <dgm:cxn modelId="{F8CC5510-8B56-46AD-9209-DA74A399F23D}" srcId="{14022586-8CF0-4683-B4BC-CB327C1E1454}" destId="{EB2EC816-1292-49F8-856A-02DA8C35E3B2}" srcOrd="3" destOrd="0" parTransId="{20CF38C3-E8AD-475E-8CD3-93D9339EA9B6}" sibTransId="{A8A8717A-2939-4A6C-B543-38173B239B28}"/>
    <dgm:cxn modelId="{2D622B97-98FB-4288-8225-C444AD43D5D6}" type="presOf" srcId="{2FF74B07-51E1-4107-AE38-3CDFCAD91BC8}" destId="{B231ABBF-AF42-427B-A526-E27AF2773504}" srcOrd="1" destOrd="0" presId="urn:microsoft.com/office/officeart/2005/8/layout/cycle2"/>
    <dgm:cxn modelId="{12640C7F-87B5-4F5D-8360-68BCFACE18BB}" type="presOf" srcId="{9C94C3F9-DBE7-4DC1-BD18-1DE8D326CD38}" destId="{B1D68BFD-AD2F-4F2A-97AC-BEC4D956A23C}" srcOrd="1" destOrd="0" presId="urn:microsoft.com/office/officeart/2005/8/layout/cycle2"/>
    <dgm:cxn modelId="{B7B384D3-B849-4060-93BE-226EAFB1C286}" type="presOf" srcId="{14022586-8CF0-4683-B4BC-CB327C1E1454}" destId="{F8AB5E35-FC69-4B98-A41A-D297BCE8ECC8}" srcOrd="0" destOrd="0" presId="urn:microsoft.com/office/officeart/2005/8/layout/cycle2"/>
    <dgm:cxn modelId="{3E5BEA64-CD29-42CC-BF01-56DFCD699125}" type="presOf" srcId="{DF2891A6-4E1E-4C3A-9BB7-B2811988B6C8}" destId="{FEA00275-B69D-4E7C-988E-DE5D95F7E090}" srcOrd="0" destOrd="0" presId="urn:microsoft.com/office/officeart/2005/8/layout/cycle2"/>
    <dgm:cxn modelId="{14814007-EEA4-45F0-B2D4-44E85E991BFB}" srcId="{14022586-8CF0-4683-B4BC-CB327C1E1454}" destId="{06C52038-B7FE-47F3-96D5-D62A04BB8950}" srcOrd="1" destOrd="0" parTransId="{E7AE7BDB-AA4A-49D8-BC94-2482C27520C6}" sibTransId="{2FF74B07-51E1-4107-AE38-3CDFCAD91BC8}"/>
    <dgm:cxn modelId="{590CAE59-2C4C-4679-9439-3133ADCA4801}" type="presOf" srcId="{EB2EC816-1292-49F8-856A-02DA8C35E3B2}" destId="{421F81E7-AAA8-4B06-B267-7ABCBC478A61}" srcOrd="0" destOrd="0" presId="urn:microsoft.com/office/officeart/2005/8/layout/cycle2"/>
    <dgm:cxn modelId="{0A598B1E-34D1-4945-AF5F-D033391787C3}" type="presOf" srcId="{6AB626BD-FF56-48A5-AA1F-50842973B07D}" destId="{6FE834CA-7AC7-4677-B87F-C2A4CC0D041C}" srcOrd="1" destOrd="0" presId="urn:microsoft.com/office/officeart/2005/8/layout/cycle2"/>
    <dgm:cxn modelId="{0AE82BD7-13B4-4C38-9496-94A58ECA7AA6}" type="presOf" srcId="{DDB271F1-7EA4-4B00-BAFF-B93F0A3EF290}" destId="{834ABC40-0484-4D7B-9AF3-F2C9D73C6330}" srcOrd="0" destOrd="0" presId="urn:microsoft.com/office/officeart/2005/8/layout/cycle2"/>
    <dgm:cxn modelId="{E0D27289-581F-447D-AA89-AE9DD3600B3E}" type="presOf" srcId="{06C52038-B7FE-47F3-96D5-D62A04BB8950}" destId="{0ADEE1A7-EA54-48AA-B45A-D0FBC6603371}" srcOrd="0" destOrd="0" presId="urn:microsoft.com/office/officeart/2005/8/layout/cycle2"/>
    <dgm:cxn modelId="{3617DB50-2CA2-4439-805C-E8CD261969F3}" type="presOf" srcId="{3C700342-EC6D-4B95-9210-8A915AA85D6A}" destId="{EE5D9FD3-48CD-4E7C-BB7F-2154858F53BD}" srcOrd="0" destOrd="0" presId="urn:microsoft.com/office/officeart/2005/8/layout/cycle2"/>
    <dgm:cxn modelId="{79D56C6C-9B6E-44DF-A623-AC53E6C90A1C}" type="presOf" srcId="{A8A8717A-2939-4A6C-B543-38173B239B28}" destId="{C1D22197-20CF-4613-845D-5B2BB25C8874}" srcOrd="0" destOrd="0" presId="urn:microsoft.com/office/officeart/2005/8/layout/cycle2"/>
    <dgm:cxn modelId="{38510ADD-F6DF-4B41-B122-37BCFFF1E44C}" srcId="{14022586-8CF0-4683-B4BC-CB327C1E1454}" destId="{3C700342-EC6D-4B95-9210-8A915AA85D6A}" srcOrd="4" destOrd="0" parTransId="{EC54D852-3F82-4C43-B616-883A99A21962}" sibTransId="{6B96D526-6CFE-4221-A1FD-5ABDD3D6C12F}"/>
    <dgm:cxn modelId="{34CDE1A9-2556-4FF6-B33B-5128AF7840AB}" type="presOf" srcId="{6B96D526-6CFE-4221-A1FD-5ABDD3D6C12F}" destId="{C1D706BE-DE40-433A-BCBC-ACBD441430E8}" srcOrd="0" destOrd="0" presId="urn:microsoft.com/office/officeart/2005/8/layout/cycle2"/>
    <dgm:cxn modelId="{57414E1D-881D-4545-9308-DD4841B5F49C}" srcId="{14022586-8CF0-4683-B4BC-CB327C1E1454}" destId="{DF2891A6-4E1E-4C3A-9BB7-B2811988B6C8}" srcOrd="2" destOrd="0" parTransId="{E5225D4E-69C5-4796-838B-E064DF074F14}" sibTransId="{6AB626BD-FF56-48A5-AA1F-50842973B07D}"/>
    <dgm:cxn modelId="{E1F614D0-F6C8-4520-B15B-AA52D8BAA0F8}" type="presOf" srcId="{A8A8717A-2939-4A6C-B543-38173B239B28}" destId="{918301EE-9410-4973-8B2E-0A935043909C}" srcOrd="1" destOrd="0" presId="urn:microsoft.com/office/officeart/2005/8/layout/cycle2"/>
    <dgm:cxn modelId="{9AD19F44-EE39-4659-A78D-315F6750A865}" srcId="{14022586-8CF0-4683-B4BC-CB327C1E1454}" destId="{DDB271F1-7EA4-4B00-BAFF-B93F0A3EF290}" srcOrd="0" destOrd="0" parTransId="{8E265CF6-20E7-4284-988B-505672E7B543}" sibTransId="{9C94C3F9-DBE7-4DC1-BD18-1DE8D326CD38}"/>
    <dgm:cxn modelId="{179A356A-A0FB-4F41-B12E-CF6CEE2001E1}" type="presParOf" srcId="{F8AB5E35-FC69-4B98-A41A-D297BCE8ECC8}" destId="{834ABC40-0484-4D7B-9AF3-F2C9D73C6330}" srcOrd="0" destOrd="0" presId="urn:microsoft.com/office/officeart/2005/8/layout/cycle2"/>
    <dgm:cxn modelId="{69A47D4D-DC9D-4523-8E05-ABF8A2AA1EAA}" type="presParOf" srcId="{F8AB5E35-FC69-4B98-A41A-D297BCE8ECC8}" destId="{4AB19509-44FC-4C3B-9BEE-7833684B58F2}" srcOrd="1" destOrd="0" presId="urn:microsoft.com/office/officeart/2005/8/layout/cycle2"/>
    <dgm:cxn modelId="{40F2AEDC-BCB7-43CD-911D-A2AAF2ACCC9E}" type="presParOf" srcId="{4AB19509-44FC-4C3B-9BEE-7833684B58F2}" destId="{B1D68BFD-AD2F-4F2A-97AC-BEC4D956A23C}" srcOrd="0" destOrd="0" presId="urn:microsoft.com/office/officeart/2005/8/layout/cycle2"/>
    <dgm:cxn modelId="{8AF83EEB-B0E0-4373-8056-643DCD6DE810}" type="presParOf" srcId="{F8AB5E35-FC69-4B98-A41A-D297BCE8ECC8}" destId="{0ADEE1A7-EA54-48AA-B45A-D0FBC6603371}" srcOrd="2" destOrd="0" presId="urn:microsoft.com/office/officeart/2005/8/layout/cycle2"/>
    <dgm:cxn modelId="{5428467D-AFE3-43A7-8784-D61B5E11382A}" type="presParOf" srcId="{F8AB5E35-FC69-4B98-A41A-D297BCE8ECC8}" destId="{F1C6E47B-143B-46BE-A2D5-607F0E761009}" srcOrd="3" destOrd="0" presId="urn:microsoft.com/office/officeart/2005/8/layout/cycle2"/>
    <dgm:cxn modelId="{3B2A9EEE-357A-4589-96AD-90F3447F235F}" type="presParOf" srcId="{F1C6E47B-143B-46BE-A2D5-607F0E761009}" destId="{B231ABBF-AF42-427B-A526-E27AF2773504}" srcOrd="0" destOrd="0" presId="urn:microsoft.com/office/officeart/2005/8/layout/cycle2"/>
    <dgm:cxn modelId="{D00889A1-DE52-449B-B6B6-B0726C080F8B}" type="presParOf" srcId="{F8AB5E35-FC69-4B98-A41A-D297BCE8ECC8}" destId="{FEA00275-B69D-4E7C-988E-DE5D95F7E090}" srcOrd="4" destOrd="0" presId="urn:microsoft.com/office/officeart/2005/8/layout/cycle2"/>
    <dgm:cxn modelId="{E418C9E0-2000-4383-85C1-98C63690227B}" type="presParOf" srcId="{F8AB5E35-FC69-4B98-A41A-D297BCE8ECC8}" destId="{B8E33B4C-F399-45D3-8EDF-56D04FD91F48}" srcOrd="5" destOrd="0" presId="urn:microsoft.com/office/officeart/2005/8/layout/cycle2"/>
    <dgm:cxn modelId="{F34D292F-A13F-4A0E-B05F-0FE745631756}" type="presParOf" srcId="{B8E33B4C-F399-45D3-8EDF-56D04FD91F48}" destId="{6FE834CA-7AC7-4677-B87F-C2A4CC0D041C}" srcOrd="0" destOrd="0" presId="urn:microsoft.com/office/officeart/2005/8/layout/cycle2"/>
    <dgm:cxn modelId="{30A51B3B-0A26-46F7-A7E4-B53B3628580A}" type="presParOf" srcId="{F8AB5E35-FC69-4B98-A41A-D297BCE8ECC8}" destId="{421F81E7-AAA8-4B06-B267-7ABCBC478A61}" srcOrd="6" destOrd="0" presId="urn:microsoft.com/office/officeart/2005/8/layout/cycle2"/>
    <dgm:cxn modelId="{C71AE241-7775-40DD-9E7A-7E04B1BDFDEE}" type="presParOf" srcId="{F8AB5E35-FC69-4B98-A41A-D297BCE8ECC8}" destId="{C1D22197-20CF-4613-845D-5B2BB25C8874}" srcOrd="7" destOrd="0" presId="urn:microsoft.com/office/officeart/2005/8/layout/cycle2"/>
    <dgm:cxn modelId="{A9FEE2E1-84D6-4AC7-A004-449ECD236570}" type="presParOf" srcId="{C1D22197-20CF-4613-845D-5B2BB25C8874}" destId="{918301EE-9410-4973-8B2E-0A935043909C}" srcOrd="0" destOrd="0" presId="urn:microsoft.com/office/officeart/2005/8/layout/cycle2"/>
    <dgm:cxn modelId="{B43A091D-5881-44DD-AF23-86C0EFD29E33}" type="presParOf" srcId="{F8AB5E35-FC69-4B98-A41A-D297BCE8ECC8}" destId="{EE5D9FD3-48CD-4E7C-BB7F-2154858F53BD}" srcOrd="8" destOrd="0" presId="urn:microsoft.com/office/officeart/2005/8/layout/cycle2"/>
    <dgm:cxn modelId="{3956DF6D-DAAD-4031-8250-8A57D4BC81E0}" type="presParOf" srcId="{F8AB5E35-FC69-4B98-A41A-D297BCE8ECC8}" destId="{C1D706BE-DE40-433A-BCBC-ACBD441430E8}" srcOrd="9" destOrd="0" presId="urn:microsoft.com/office/officeart/2005/8/layout/cycle2"/>
    <dgm:cxn modelId="{6ACA58F4-6667-485D-B272-5F1C06C8618F}" type="presParOf" srcId="{C1D706BE-DE40-433A-BCBC-ACBD441430E8}" destId="{71E46562-416E-49FA-BAE3-D155126CD0FB}" srcOrd="0" destOrd="0" presId="urn:microsoft.com/office/officeart/2005/8/layout/cycle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4ABC40-0484-4D7B-9AF3-F2C9D73C6330}">
      <dsp:nvSpPr>
        <dsp:cNvPr id="0" name=""/>
        <dsp:cNvSpPr/>
      </dsp:nvSpPr>
      <dsp:spPr>
        <a:xfrm>
          <a:off x="2240793" y="821"/>
          <a:ext cx="1081013" cy="1081013"/>
        </a:xfrm>
        <a:prstGeom prst="ellipse">
          <a:avLst/>
        </a:prstGeom>
        <a:solidFill>
          <a:schemeClr val="accent6">
            <a:lumMod val="20000"/>
            <a:lumOff val="8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420" tIns="58420" rIns="58420" bIns="58420" numCol="1" spcCol="1270" anchor="ctr" anchorCtr="0">
          <a:noAutofit/>
        </a:bodyPr>
        <a:lstStyle/>
        <a:p>
          <a:pPr lvl="0" algn="ctr" defTabSz="2044700">
            <a:lnSpc>
              <a:spcPct val="90000"/>
            </a:lnSpc>
            <a:spcBef>
              <a:spcPct val="0"/>
            </a:spcBef>
            <a:spcAft>
              <a:spcPct val="35000"/>
            </a:spcAft>
          </a:pPr>
          <a:r>
            <a:rPr lang="en-US" sz="4600" kern="1200" dirty="0" smtClean="0"/>
            <a:t>1</a:t>
          </a:r>
          <a:endParaRPr lang="en-US" sz="4600" kern="1200" dirty="0"/>
        </a:p>
      </dsp:txBody>
      <dsp:txXfrm>
        <a:off x="2399104" y="159132"/>
        <a:ext cx="764391" cy="764391"/>
      </dsp:txXfrm>
    </dsp:sp>
    <dsp:sp modelId="{4AB19509-44FC-4C3B-9BEE-7833684B58F2}">
      <dsp:nvSpPr>
        <dsp:cNvPr id="0" name=""/>
        <dsp:cNvSpPr/>
      </dsp:nvSpPr>
      <dsp:spPr>
        <a:xfrm rot="2160000">
          <a:off x="3287713" y="831339"/>
          <a:ext cx="287667" cy="36484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66750">
            <a:lnSpc>
              <a:spcPct val="90000"/>
            </a:lnSpc>
            <a:spcBef>
              <a:spcPct val="0"/>
            </a:spcBef>
            <a:spcAft>
              <a:spcPct val="35000"/>
            </a:spcAft>
          </a:pPr>
          <a:endParaRPr lang="en-US" sz="1500" kern="1200"/>
        </a:p>
      </dsp:txBody>
      <dsp:txXfrm>
        <a:off x="3295954" y="878944"/>
        <a:ext cx="201367" cy="218905"/>
      </dsp:txXfrm>
    </dsp:sp>
    <dsp:sp modelId="{0ADEE1A7-EA54-48AA-B45A-D0FBC6603371}">
      <dsp:nvSpPr>
        <dsp:cNvPr id="0" name=""/>
        <dsp:cNvSpPr/>
      </dsp:nvSpPr>
      <dsp:spPr>
        <a:xfrm>
          <a:off x="3554461" y="955256"/>
          <a:ext cx="1081013" cy="1081013"/>
        </a:xfrm>
        <a:prstGeom prst="ellipse">
          <a:avLst/>
        </a:prstGeom>
        <a:solidFill>
          <a:schemeClr val="accent6">
            <a:lumMod val="40000"/>
            <a:lumOff val="6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420" tIns="58420" rIns="58420" bIns="58420" numCol="1" spcCol="1270" anchor="ctr" anchorCtr="0">
          <a:noAutofit/>
        </a:bodyPr>
        <a:lstStyle/>
        <a:p>
          <a:pPr lvl="0" algn="ctr" defTabSz="2044700">
            <a:lnSpc>
              <a:spcPct val="90000"/>
            </a:lnSpc>
            <a:spcBef>
              <a:spcPct val="0"/>
            </a:spcBef>
            <a:spcAft>
              <a:spcPct val="35000"/>
            </a:spcAft>
          </a:pPr>
          <a:r>
            <a:rPr lang="en-US" sz="4600" kern="1200" dirty="0" smtClean="0"/>
            <a:t>2</a:t>
          </a:r>
          <a:endParaRPr lang="en-US" sz="4600" kern="1200" dirty="0"/>
        </a:p>
      </dsp:txBody>
      <dsp:txXfrm>
        <a:off x="3712772" y="1113567"/>
        <a:ext cx="764391" cy="764391"/>
      </dsp:txXfrm>
    </dsp:sp>
    <dsp:sp modelId="{F1C6E47B-143B-46BE-A2D5-607F0E761009}">
      <dsp:nvSpPr>
        <dsp:cNvPr id="0" name=""/>
        <dsp:cNvSpPr/>
      </dsp:nvSpPr>
      <dsp:spPr>
        <a:xfrm rot="6479462">
          <a:off x="3702557" y="2078152"/>
          <a:ext cx="288081" cy="36484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66750">
            <a:lnSpc>
              <a:spcPct val="90000"/>
            </a:lnSpc>
            <a:spcBef>
              <a:spcPct val="0"/>
            </a:spcBef>
            <a:spcAft>
              <a:spcPct val="35000"/>
            </a:spcAft>
          </a:pPr>
          <a:endParaRPr lang="en-US" sz="1500" kern="1200"/>
        </a:p>
      </dsp:txBody>
      <dsp:txXfrm rot="10800000">
        <a:off x="3759116" y="2110021"/>
        <a:ext cx="201657" cy="218905"/>
      </dsp:txXfrm>
    </dsp:sp>
    <dsp:sp modelId="{FEA00275-B69D-4E7C-988E-DE5D95F7E090}">
      <dsp:nvSpPr>
        <dsp:cNvPr id="0" name=""/>
        <dsp:cNvSpPr/>
      </dsp:nvSpPr>
      <dsp:spPr>
        <a:xfrm>
          <a:off x="3052685" y="2500386"/>
          <a:ext cx="1081013" cy="1081013"/>
        </a:xfrm>
        <a:prstGeom prst="ellipse">
          <a:avLst/>
        </a:prstGeom>
        <a:solidFill>
          <a:schemeClr val="accent6">
            <a:lumMod val="60000"/>
            <a:lum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420" tIns="58420" rIns="58420" bIns="58420" numCol="1" spcCol="1270" anchor="ctr" anchorCtr="0">
          <a:noAutofit/>
        </a:bodyPr>
        <a:lstStyle/>
        <a:p>
          <a:pPr lvl="0" algn="ctr" defTabSz="2044700">
            <a:lnSpc>
              <a:spcPct val="90000"/>
            </a:lnSpc>
            <a:spcBef>
              <a:spcPct val="0"/>
            </a:spcBef>
            <a:spcAft>
              <a:spcPct val="35000"/>
            </a:spcAft>
          </a:pPr>
          <a:r>
            <a:rPr lang="en-US" sz="4600" kern="1200" dirty="0" smtClean="0"/>
            <a:t>3</a:t>
          </a:r>
          <a:endParaRPr lang="en-US" sz="4600" kern="1200" dirty="0"/>
        </a:p>
      </dsp:txBody>
      <dsp:txXfrm>
        <a:off x="3210996" y="2658697"/>
        <a:ext cx="764391" cy="764391"/>
      </dsp:txXfrm>
    </dsp:sp>
    <dsp:sp modelId="{B8E33B4C-F399-45D3-8EDF-56D04FD91F48}">
      <dsp:nvSpPr>
        <dsp:cNvPr id="0" name=""/>
        <dsp:cNvSpPr/>
      </dsp:nvSpPr>
      <dsp:spPr>
        <a:xfrm rot="10801739">
          <a:off x="2645607" y="2858065"/>
          <a:ext cx="287668" cy="36484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66750">
            <a:lnSpc>
              <a:spcPct val="90000"/>
            </a:lnSpc>
            <a:spcBef>
              <a:spcPct val="0"/>
            </a:spcBef>
            <a:spcAft>
              <a:spcPct val="35000"/>
            </a:spcAft>
          </a:pPr>
          <a:endParaRPr lang="en-US" sz="1500" kern="1200"/>
        </a:p>
      </dsp:txBody>
      <dsp:txXfrm rot="10800000">
        <a:off x="2731907" y="2931055"/>
        <a:ext cx="201368" cy="218905"/>
      </dsp:txXfrm>
    </dsp:sp>
    <dsp:sp modelId="{421F81E7-AAA8-4B06-B267-7ABCBC478A61}">
      <dsp:nvSpPr>
        <dsp:cNvPr id="0" name=""/>
        <dsp:cNvSpPr/>
      </dsp:nvSpPr>
      <dsp:spPr>
        <a:xfrm>
          <a:off x="1428902" y="2499565"/>
          <a:ext cx="1081013" cy="1081013"/>
        </a:xfrm>
        <a:prstGeom prst="ellipse">
          <a:avLst/>
        </a:prstGeom>
        <a:solidFill>
          <a:schemeClr val="accent6">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420" tIns="58420" rIns="58420" bIns="58420" numCol="1" spcCol="1270" anchor="ctr" anchorCtr="0">
          <a:noAutofit/>
        </a:bodyPr>
        <a:lstStyle/>
        <a:p>
          <a:pPr lvl="0" algn="ctr" defTabSz="2044700">
            <a:lnSpc>
              <a:spcPct val="90000"/>
            </a:lnSpc>
            <a:spcBef>
              <a:spcPct val="0"/>
            </a:spcBef>
            <a:spcAft>
              <a:spcPct val="35000"/>
            </a:spcAft>
          </a:pPr>
          <a:r>
            <a:rPr lang="en-US" sz="4600" kern="1200" dirty="0" smtClean="0"/>
            <a:t>4</a:t>
          </a:r>
          <a:endParaRPr lang="en-US" sz="4600" kern="1200" dirty="0"/>
        </a:p>
      </dsp:txBody>
      <dsp:txXfrm>
        <a:off x="1587213" y="2657876"/>
        <a:ext cx="764391" cy="764391"/>
      </dsp:txXfrm>
    </dsp:sp>
    <dsp:sp modelId="{C1D22197-20CF-4613-845D-5B2BB25C8874}">
      <dsp:nvSpPr>
        <dsp:cNvPr id="0" name=""/>
        <dsp:cNvSpPr/>
      </dsp:nvSpPr>
      <dsp:spPr>
        <a:xfrm rot="15120000">
          <a:off x="1577202" y="2093239"/>
          <a:ext cx="287667" cy="36484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66750">
            <a:lnSpc>
              <a:spcPct val="90000"/>
            </a:lnSpc>
            <a:spcBef>
              <a:spcPct val="0"/>
            </a:spcBef>
            <a:spcAft>
              <a:spcPct val="35000"/>
            </a:spcAft>
          </a:pPr>
          <a:endParaRPr lang="en-US" sz="1500" kern="1200"/>
        </a:p>
      </dsp:txBody>
      <dsp:txXfrm rot="10800000">
        <a:off x="1633686" y="2207245"/>
        <a:ext cx="201367" cy="218905"/>
      </dsp:txXfrm>
    </dsp:sp>
    <dsp:sp modelId="{EE5D9FD3-48CD-4E7C-BB7F-2154858F53BD}">
      <dsp:nvSpPr>
        <dsp:cNvPr id="0" name=""/>
        <dsp:cNvSpPr/>
      </dsp:nvSpPr>
      <dsp:spPr>
        <a:xfrm>
          <a:off x="927125" y="955256"/>
          <a:ext cx="1081013" cy="1081013"/>
        </a:xfrm>
        <a:prstGeom prst="ellipse">
          <a:avLst/>
        </a:prstGeom>
        <a:solidFill>
          <a:schemeClr val="accent6">
            <a:lumMod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420" tIns="58420" rIns="58420" bIns="58420" numCol="1" spcCol="1270" anchor="ctr" anchorCtr="0">
          <a:noAutofit/>
        </a:bodyPr>
        <a:lstStyle/>
        <a:p>
          <a:pPr lvl="0" algn="ctr" defTabSz="2044700">
            <a:lnSpc>
              <a:spcPct val="90000"/>
            </a:lnSpc>
            <a:spcBef>
              <a:spcPct val="0"/>
            </a:spcBef>
            <a:spcAft>
              <a:spcPct val="35000"/>
            </a:spcAft>
          </a:pPr>
          <a:r>
            <a:rPr lang="en-US" sz="4600" kern="1200" dirty="0" smtClean="0"/>
            <a:t>5</a:t>
          </a:r>
          <a:endParaRPr lang="en-US" sz="4600" kern="1200" dirty="0"/>
        </a:p>
      </dsp:txBody>
      <dsp:txXfrm>
        <a:off x="1085436" y="1113567"/>
        <a:ext cx="764391" cy="764391"/>
      </dsp:txXfrm>
    </dsp:sp>
    <dsp:sp modelId="{C1D706BE-DE40-433A-BCBC-ACBD441430E8}">
      <dsp:nvSpPr>
        <dsp:cNvPr id="0" name=""/>
        <dsp:cNvSpPr/>
      </dsp:nvSpPr>
      <dsp:spPr>
        <a:xfrm rot="19440000">
          <a:off x="1974045" y="840910"/>
          <a:ext cx="287667" cy="36484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66750">
            <a:lnSpc>
              <a:spcPct val="90000"/>
            </a:lnSpc>
            <a:spcBef>
              <a:spcPct val="0"/>
            </a:spcBef>
            <a:spcAft>
              <a:spcPct val="35000"/>
            </a:spcAft>
          </a:pPr>
          <a:endParaRPr lang="en-US" sz="1500" kern="1200"/>
        </a:p>
      </dsp:txBody>
      <dsp:txXfrm>
        <a:off x="1982286" y="939241"/>
        <a:ext cx="201367" cy="218905"/>
      </dsp:txXfrm>
    </dsp:sp>
  </dsp:spTree>
</dsp:drawing>
</file>

<file path=ppt/diagrams/layout1.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66733" cy="468154"/>
          </a:xfrm>
          <a:prstGeom prst="rect">
            <a:avLst/>
          </a:prstGeom>
        </p:spPr>
        <p:txBody>
          <a:bodyPr vert="horz" lIns="93935" tIns="46968" rIns="93935" bIns="46968" rtlCol="0"/>
          <a:lstStyle>
            <a:lvl1pPr algn="l">
              <a:defRPr sz="1300"/>
            </a:lvl1pPr>
          </a:lstStyle>
          <a:p>
            <a:endParaRPr lang="en-US"/>
          </a:p>
        </p:txBody>
      </p:sp>
      <p:sp>
        <p:nvSpPr>
          <p:cNvPr id="3" name="Date Placeholder 2"/>
          <p:cNvSpPr>
            <a:spLocks noGrp="1"/>
          </p:cNvSpPr>
          <p:nvPr>
            <p:ph type="dt" idx="1"/>
          </p:nvPr>
        </p:nvSpPr>
        <p:spPr>
          <a:xfrm>
            <a:off x="4008704" y="0"/>
            <a:ext cx="3066733" cy="468154"/>
          </a:xfrm>
          <a:prstGeom prst="rect">
            <a:avLst/>
          </a:prstGeom>
        </p:spPr>
        <p:txBody>
          <a:bodyPr vert="horz" lIns="93935" tIns="46968" rIns="93935" bIns="46968" rtlCol="0"/>
          <a:lstStyle>
            <a:lvl1pPr algn="r">
              <a:defRPr sz="1300"/>
            </a:lvl1pPr>
          </a:lstStyle>
          <a:p>
            <a:fld id="{2A280910-F72A-42C9-812F-12BDC0DA803D}" type="datetimeFigureOut">
              <a:rPr lang="en-US" smtClean="0"/>
              <a:t>6/7/2016</a:t>
            </a:fld>
            <a:endParaRPr lang="en-US"/>
          </a:p>
        </p:txBody>
      </p:sp>
      <p:sp>
        <p:nvSpPr>
          <p:cNvPr id="4" name="Slide Image Placeholder 3"/>
          <p:cNvSpPr>
            <a:spLocks noGrp="1" noRot="1" noChangeAspect="1"/>
          </p:cNvSpPr>
          <p:nvPr>
            <p:ph type="sldImg" idx="2"/>
          </p:nvPr>
        </p:nvSpPr>
        <p:spPr>
          <a:xfrm>
            <a:off x="1198563" y="703263"/>
            <a:ext cx="4679950" cy="3509962"/>
          </a:xfrm>
          <a:prstGeom prst="rect">
            <a:avLst/>
          </a:prstGeom>
          <a:noFill/>
          <a:ln w="12700">
            <a:solidFill>
              <a:prstClr val="black"/>
            </a:solidFill>
          </a:ln>
        </p:spPr>
        <p:txBody>
          <a:bodyPr vert="horz" lIns="93935" tIns="46968" rIns="93935" bIns="46968" rtlCol="0" anchor="ctr"/>
          <a:lstStyle/>
          <a:p>
            <a:endParaRPr lang="en-US"/>
          </a:p>
        </p:txBody>
      </p:sp>
      <p:sp>
        <p:nvSpPr>
          <p:cNvPr id="5" name="Notes Placeholder 4"/>
          <p:cNvSpPr>
            <a:spLocks noGrp="1"/>
          </p:cNvSpPr>
          <p:nvPr>
            <p:ph type="body" sz="quarter" idx="3"/>
          </p:nvPr>
        </p:nvSpPr>
        <p:spPr>
          <a:xfrm>
            <a:off x="707708" y="4447460"/>
            <a:ext cx="5661660" cy="4213384"/>
          </a:xfrm>
          <a:prstGeom prst="rect">
            <a:avLst/>
          </a:prstGeom>
        </p:spPr>
        <p:txBody>
          <a:bodyPr vert="horz" lIns="93935" tIns="46968" rIns="93935" bIns="46968"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93296"/>
            <a:ext cx="3066733" cy="468154"/>
          </a:xfrm>
          <a:prstGeom prst="rect">
            <a:avLst/>
          </a:prstGeom>
        </p:spPr>
        <p:txBody>
          <a:bodyPr vert="horz" lIns="93935" tIns="46968" rIns="93935" bIns="46968" rtlCol="0" anchor="b"/>
          <a:lstStyle>
            <a:lvl1pPr algn="l">
              <a:defRPr sz="1300"/>
            </a:lvl1pPr>
          </a:lstStyle>
          <a:p>
            <a:endParaRPr lang="en-US"/>
          </a:p>
        </p:txBody>
      </p:sp>
      <p:sp>
        <p:nvSpPr>
          <p:cNvPr id="7" name="Slide Number Placeholder 6"/>
          <p:cNvSpPr>
            <a:spLocks noGrp="1"/>
          </p:cNvSpPr>
          <p:nvPr>
            <p:ph type="sldNum" sz="quarter" idx="5"/>
          </p:nvPr>
        </p:nvSpPr>
        <p:spPr>
          <a:xfrm>
            <a:off x="4008704" y="8893296"/>
            <a:ext cx="3066733" cy="468154"/>
          </a:xfrm>
          <a:prstGeom prst="rect">
            <a:avLst/>
          </a:prstGeom>
        </p:spPr>
        <p:txBody>
          <a:bodyPr vert="horz" lIns="93935" tIns="46968" rIns="93935" bIns="46968" rtlCol="0" anchor="b"/>
          <a:lstStyle>
            <a:lvl1pPr algn="r">
              <a:defRPr sz="1300"/>
            </a:lvl1pPr>
          </a:lstStyle>
          <a:p>
            <a:fld id="{608B2564-C25E-44D2-8BC5-42BB5195DAA2}" type="slidenum">
              <a:rPr lang="en-US" smtClean="0"/>
              <a:t>‹#›</a:t>
            </a:fld>
            <a:endParaRPr lang="en-US"/>
          </a:p>
        </p:txBody>
      </p:sp>
    </p:spTree>
    <p:extLst>
      <p:ext uri="{BB962C8B-B14F-4D97-AF65-F5344CB8AC3E}">
        <p14:creationId xmlns:p14="http://schemas.microsoft.com/office/powerpoint/2010/main" val="8262858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1" name="Notes Placeholder 2"/>
          <p:cNvSpPr>
            <a:spLocks noGrp="1"/>
          </p:cNvSpPr>
          <p:nvPr>
            <p:ph type="body" idx="1"/>
          </p:nvPr>
        </p:nvSpPr>
        <p:spPr bwMode="auto">
          <a:xfrm>
            <a:off x="708026" y="4448177"/>
            <a:ext cx="5826125" cy="4213225"/>
          </a:xfrm>
        </p:spPr>
        <p:txBody>
          <a:bodyPr wrap="square" numCol="1" anchor="t" anchorCtr="0" compatLnSpc="1">
            <a:prstTxWarp prst="textNoShape">
              <a:avLst/>
            </a:prstTxWarp>
            <a:normAutofit/>
          </a:bodyPr>
          <a:lstStyle/>
          <a:p>
            <a:pPr eaLnBrk="1" hangingPunct="1">
              <a:spcBef>
                <a:spcPct val="0"/>
              </a:spcBef>
              <a:defRPr/>
            </a:pPr>
            <a:r>
              <a:rPr lang="en-US" baseline="0" dirty="0" smtClean="0"/>
              <a:t>Today we will focus our time on the first part of the SSA Analytical Process – the Species’ Needs (in some places it is referred to as Species’ Ecological Needs).  </a:t>
            </a:r>
          </a:p>
          <a:p>
            <a:pPr eaLnBrk="1" hangingPunct="1">
              <a:spcBef>
                <a:spcPct val="0"/>
              </a:spcBef>
              <a:defRPr/>
            </a:pPr>
            <a:endParaRPr lang="en-US" baseline="0" dirty="0" smtClean="0"/>
          </a:p>
          <a:p>
            <a:pPr defTabSz="939354">
              <a:spcBef>
                <a:spcPct val="0"/>
              </a:spcBef>
              <a:defRPr/>
            </a:pPr>
            <a:r>
              <a:rPr lang="en-US" sz="1300" b="1" dirty="0"/>
              <a:t>Stage 1: species’ ecological needs. </a:t>
            </a:r>
            <a:r>
              <a:rPr lang="en-US" sz="1300" dirty="0"/>
              <a:t>Stage 1 of an SSA is an exploration of the species' life history and ecology including the biological requirements of the species at the individual or life-stage, population, and species levels.  The SSA considers how the availability of habitat and other resources influence survival, reproduction, and migration.  Stage 1 documents the life history profile, describes the factors affecting population resilience and redundancy, and explores how the species functions to maintain populations in areas representing significant geographic, genetic, or life history variation (i.e., the species’ ecological settings).   Exploration of these relationships at the various levels lays the foundation for the next stages of the SSA Framework.</a:t>
            </a:r>
          </a:p>
          <a:p>
            <a:pPr eaLnBrk="1" hangingPunct="1">
              <a:spcBef>
                <a:spcPct val="0"/>
              </a:spcBef>
              <a:defRPr/>
            </a:pPr>
            <a:endParaRPr lang="en-US" baseline="0" dirty="0" smtClean="0"/>
          </a:p>
        </p:txBody>
      </p:sp>
      <p:sp>
        <p:nvSpPr>
          <p:cNvPr id="17412"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a:defRPr/>
            </a:pPr>
            <a:fld id="{7BE6BBD8-8F11-4A46-A787-25D5CE4A0A36}" type="slidenum">
              <a:rPr lang="en-US" smtClean="0">
                <a:solidFill>
                  <a:prstClr val="black"/>
                </a:solidFill>
              </a:rPr>
              <a:pPr>
                <a:defRPr/>
              </a:pPr>
              <a:t>1</a:t>
            </a:fld>
            <a:endParaRPr lang="en-US" smtClean="0">
              <a:solidFill>
                <a:prstClr val="black"/>
              </a:solidFill>
            </a:endParaRPr>
          </a:p>
        </p:txBody>
      </p:sp>
    </p:spTree>
    <p:extLst>
      <p:ext uri="{BB962C8B-B14F-4D97-AF65-F5344CB8AC3E}">
        <p14:creationId xmlns:p14="http://schemas.microsoft.com/office/powerpoint/2010/main" val="25154968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1" name="Notes Placeholder 2"/>
          <p:cNvSpPr>
            <a:spLocks noGrp="1"/>
          </p:cNvSpPr>
          <p:nvPr>
            <p:ph type="body" idx="1"/>
          </p:nvPr>
        </p:nvSpPr>
        <p:spPr bwMode="auto">
          <a:xfrm>
            <a:off x="708026" y="4448177"/>
            <a:ext cx="5826125" cy="4213225"/>
          </a:xfrm>
        </p:spPr>
        <p:txBody>
          <a:bodyPr wrap="square" numCol="1" anchor="t" anchorCtr="0" compatLnSpc="1">
            <a:prstTxWarp prst="textNoShape">
              <a:avLst/>
            </a:prstTxWarp>
            <a:normAutofit/>
          </a:bodyPr>
          <a:lstStyle/>
          <a:p>
            <a:pPr eaLnBrk="1" hangingPunct="1">
              <a:spcBef>
                <a:spcPct val="0"/>
              </a:spcBef>
              <a:defRPr/>
            </a:pPr>
            <a:r>
              <a:rPr lang="en-US" baseline="0" smtClean="0"/>
              <a:t>For </a:t>
            </a:r>
            <a:r>
              <a:rPr lang="en-US" baseline="0" dirty="0" smtClean="0"/>
              <a:t>this exercise, Have them get into their population groups and d</a:t>
            </a:r>
            <a:r>
              <a:rPr lang="en-US" sz="1300" dirty="0"/>
              <a:t>iagram the life cycle of the Island Mouse. They should include information regarding timing, migration, or other circumstances necessary for completing the cycle, based upon what they know from the initial intro to the species.  (Draw pictures in the large box and add description as appropriate).  Then, transcribe life cycle information into the Gantt Chart (Table), representing one full year in the life of an Island Mouse, starting with birth.  If you have additional details to add, use the lines at the bottom of the page for descriptive information.</a:t>
            </a:r>
          </a:p>
          <a:p>
            <a:pPr eaLnBrk="1" hangingPunct="1">
              <a:spcBef>
                <a:spcPct val="0"/>
              </a:spcBef>
              <a:defRPr/>
            </a:pPr>
            <a:endParaRPr lang="en-US" sz="1300" dirty="0"/>
          </a:p>
          <a:p>
            <a:pPr eaLnBrk="1" hangingPunct="1">
              <a:spcBef>
                <a:spcPct val="0"/>
              </a:spcBef>
              <a:defRPr/>
            </a:pPr>
            <a:r>
              <a:rPr lang="en-US" sz="1300" dirty="0"/>
              <a:t>(ANSWERS:  There should be three life stages: Nestling, Juvenile, Adult. )</a:t>
            </a:r>
          </a:p>
          <a:p>
            <a:pPr eaLnBrk="1" hangingPunct="1">
              <a:spcBef>
                <a:spcPct val="0"/>
              </a:spcBef>
              <a:defRPr/>
            </a:pPr>
            <a:endParaRPr lang="en-US" sz="1300" dirty="0"/>
          </a:p>
          <a:p>
            <a:pPr eaLnBrk="1" hangingPunct="1">
              <a:spcBef>
                <a:spcPct val="0"/>
              </a:spcBef>
              <a:defRPr/>
            </a:pPr>
            <a:endParaRPr lang="en-US" baseline="0" dirty="0" smtClean="0"/>
          </a:p>
          <a:p>
            <a:pPr eaLnBrk="1" hangingPunct="1">
              <a:spcBef>
                <a:spcPct val="0"/>
              </a:spcBef>
              <a:defRPr/>
            </a:pPr>
            <a:endParaRPr lang="en-US" baseline="0" dirty="0" smtClean="0"/>
          </a:p>
        </p:txBody>
      </p:sp>
      <p:sp>
        <p:nvSpPr>
          <p:cNvPr id="17412"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a:defRPr/>
            </a:pPr>
            <a:fld id="{7BE6BBD8-8F11-4A46-A787-25D5CE4A0A36}" type="slidenum">
              <a:rPr lang="en-US" smtClean="0">
                <a:solidFill>
                  <a:prstClr val="black"/>
                </a:solidFill>
              </a:rPr>
              <a:pPr>
                <a:defRPr/>
              </a:pPr>
              <a:t>10</a:t>
            </a:fld>
            <a:endParaRPr lang="en-US" smtClean="0">
              <a:solidFill>
                <a:prstClr val="black"/>
              </a:solidFill>
            </a:endParaRPr>
          </a:p>
        </p:txBody>
      </p:sp>
    </p:spTree>
    <p:extLst>
      <p:ext uri="{BB962C8B-B14F-4D97-AF65-F5344CB8AC3E}">
        <p14:creationId xmlns:p14="http://schemas.microsoft.com/office/powerpoint/2010/main" val="35763449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1" name="Notes Placeholder 2"/>
          <p:cNvSpPr>
            <a:spLocks noGrp="1"/>
          </p:cNvSpPr>
          <p:nvPr>
            <p:ph type="body" idx="1"/>
          </p:nvPr>
        </p:nvSpPr>
        <p:spPr bwMode="auto">
          <a:xfrm>
            <a:off x="708026" y="4448177"/>
            <a:ext cx="5826125" cy="4213225"/>
          </a:xfrm>
        </p:spPr>
        <p:txBody>
          <a:bodyPr wrap="square" numCol="1" anchor="t" anchorCtr="0" compatLnSpc="1">
            <a:prstTxWarp prst="textNoShape">
              <a:avLst/>
            </a:prstTxWarp>
            <a:normAutofit/>
          </a:bodyPr>
          <a:lstStyle/>
          <a:p>
            <a:pPr eaLnBrk="1" hangingPunct="1">
              <a:spcBef>
                <a:spcPct val="0"/>
              </a:spcBef>
              <a:defRPr/>
            </a:pPr>
            <a:r>
              <a:rPr lang="en-US" baseline="0" dirty="0" smtClean="0"/>
              <a:t>We will start at the INDIVIDUAL scale, looking at the life history and identifying each life stage, and what is NEEDED for breeding, feeding, and sheltering.  What are the specific RESOURCES needed for individuals to complete their life cycle?  </a:t>
            </a:r>
          </a:p>
          <a:p>
            <a:pPr eaLnBrk="1" hangingPunct="1">
              <a:spcBef>
                <a:spcPct val="0"/>
              </a:spcBef>
              <a:defRPr/>
            </a:pPr>
            <a:endParaRPr lang="en-US" baseline="0" dirty="0" smtClean="0"/>
          </a:p>
          <a:p>
            <a:pPr eaLnBrk="1" hangingPunct="1">
              <a:spcBef>
                <a:spcPct val="0"/>
              </a:spcBef>
              <a:defRPr/>
            </a:pPr>
            <a:r>
              <a:rPr lang="en-US" baseline="0" dirty="0" smtClean="0"/>
              <a:t>Then we will scale our discussion up to the population and species levels.  </a:t>
            </a:r>
          </a:p>
          <a:p>
            <a:pPr eaLnBrk="1" hangingPunct="1">
              <a:spcBef>
                <a:spcPct val="0"/>
              </a:spcBef>
              <a:defRPr/>
            </a:pPr>
            <a:endParaRPr lang="en-US" baseline="0" dirty="0" smtClean="0"/>
          </a:p>
          <a:p>
            <a:pPr eaLnBrk="1" hangingPunct="1">
              <a:spcBef>
                <a:spcPct val="0"/>
              </a:spcBef>
              <a:defRPr/>
            </a:pPr>
            <a:r>
              <a:rPr lang="en-US" baseline="0" dirty="0" smtClean="0"/>
              <a:t>So, think back to the Page </a:t>
            </a:r>
            <a:r>
              <a:rPr lang="en-US" baseline="0" dirty="0" err="1" smtClean="0"/>
              <a:t>Springsnail</a:t>
            </a:r>
            <a:r>
              <a:rPr lang="en-US" baseline="0" dirty="0" smtClean="0"/>
              <a:t>…</a:t>
            </a:r>
          </a:p>
        </p:txBody>
      </p:sp>
      <p:sp>
        <p:nvSpPr>
          <p:cNvPr id="17412"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a:defRPr/>
            </a:pPr>
            <a:fld id="{7BE6BBD8-8F11-4A46-A787-25D5CE4A0A36}" type="slidenum">
              <a:rPr lang="en-US" smtClean="0">
                <a:solidFill>
                  <a:prstClr val="black"/>
                </a:solidFill>
              </a:rPr>
              <a:pPr>
                <a:defRPr/>
              </a:pPr>
              <a:t>2</a:t>
            </a:fld>
            <a:endParaRPr lang="en-US" smtClean="0">
              <a:solidFill>
                <a:prstClr val="black"/>
              </a:solidFill>
            </a:endParaRPr>
          </a:p>
        </p:txBody>
      </p:sp>
    </p:spTree>
    <p:extLst>
      <p:ext uri="{BB962C8B-B14F-4D97-AF65-F5344CB8AC3E}">
        <p14:creationId xmlns:p14="http://schemas.microsoft.com/office/powerpoint/2010/main" val="941161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1" name="Notes Placeholder 2"/>
          <p:cNvSpPr>
            <a:spLocks noGrp="1"/>
          </p:cNvSpPr>
          <p:nvPr>
            <p:ph type="body" idx="1"/>
          </p:nvPr>
        </p:nvSpPr>
        <p:spPr bwMode="auto">
          <a:xfrm>
            <a:off x="708026" y="4448177"/>
            <a:ext cx="5826125" cy="4213225"/>
          </a:xfrm>
        </p:spPr>
        <p:txBody>
          <a:bodyPr wrap="square" numCol="1" anchor="t" anchorCtr="0" compatLnSpc="1">
            <a:prstTxWarp prst="textNoShape">
              <a:avLst/>
            </a:prstTxWarp>
            <a:normAutofit/>
          </a:bodyPr>
          <a:lstStyle/>
          <a:p>
            <a:pPr eaLnBrk="1" hangingPunct="1">
              <a:spcBef>
                <a:spcPct val="0"/>
              </a:spcBef>
              <a:defRPr/>
            </a:pPr>
            <a:r>
              <a:rPr lang="en-US" baseline="0" dirty="0" smtClean="0"/>
              <a:t>…the case study SSA.  (They should have all seen the case study video.)</a:t>
            </a:r>
          </a:p>
          <a:p>
            <a:pPr eaLnBrk="1" hangingPunct="1">
              <a:spcBef>
                <a:spcPct val="0"/>
              </a:spcBef>
              <a:defRPr/>
            </a:pPr>
            <a:endParaRPr lang="en-US" baseline="0" dirty="0" smtClean="0"/>
          </a:p>
          <a:p>
            <a:pPr eaLnBrk="1" hangingPunct="1">
              <a:spcBef>
                <a:spcPct val="0"/>
              </a:spcBef>
              <a:defRPr/>
            </a:pPr>
            <a:r>
              <a:rPr lang="en-US" baseline="0" dirty="0" smtClean="0"/>
              <a:t>What general information about the ecology of the species can you remember?</a:t>
            </a:r>
          </a:p>
          <a:p>
            <a:pPr eaLnBrk="1" hangingPunct="1">
              <a:spcBef>
                <a:spcPct val="0"/>
              </a:spcBef>
              <a:defRPr/>
            </a:pPr>
            <a:r>
              <a:rPr lang="en-US" baseline="0" dirty="0" smtClean="0"/>
              <a:t>(Maybe list their responses on a flip chart or marker board)…some answers could be:</a:t>
            </a:r>
          </a:p>
          <a:p>
            <a:pPr eaLnBrk="1" hangingPunct="1">
              <a:spcBef>
                <a:spcPct val="0"/>
              </a:spcBef>
              <a:defRPr/>
            </a:pPr>
            <a:r>
              <a:rPr lang="en-US" baseline="0" dirty="0" smtClean="0"/>
              <a:t>	- it has a bunch of populations, some extirpated</a:t>
            </a:r>
          </a:p>
          <a:p>
            <a:pPr eaLnBrk="1" hangingPunct="1">
              <a:spcBef>
                <a:spcPct val="0"/>
              </a:spcBef>
              <a:defRPr/>
            </a:pPr>
            <a:r>
              <a:rPr lang="en-US" baseline="0" dirty="0" smtClean="0"/>
              <a:t>	- it lives in springs, does not do well in impoundments</a:t>
            </a:r>
          </a:p>
          <a:p>
            <a:pPr eaLnBrk="1" hangingPunct="1">
              <a:spcBef>
                <a:spcPct val="0"/>
              </a:spcBef>
              <a:defRPr/>
            </a:pPr>
            <a:r>
              <a:rPr lang="en-US" baseline="0" dirty="0" smtClean="0"/>
              <a:t>	- good habitat has spring flow discharge, water quality, suitable substrate, vegetation</a:t>
            </a:r>
          </a:p>
          <a:p>
            <a:pPr eaLnBrk="1" hangingPunct="1">
              <a:spcBef>
                <a:spcPct val="0"/>
              </a:spcBef>
              <a:defRPr/>
            </a:pPr>
            <a:r>
              <a:rPr lang="en-US" baseline="0" dirty="0" smtClean="0"/>
              <a:t>	- drought and ground water flow are concerns</a:t>
            </a:r>
          </a:p>
          <a:p>
            <a:pPr eaLnBrk="1" hangingPunct="1">
              <a:spcBef>
                <a:spcPct val="0"/>
              </a:spcBef>
              <a:defRPr/>
            </a:pPr>
            <a:endParaRPr lang="en-US" baseline="0" dirty="0" smtClean="0"/>
          </a:p>
          <a:p>
            <a:pPr eaLnBrk="1" hangingPunct="1">
              <a:spcBef>
                <a:spcPct val="0"/>
              </a:spcBef>
              <a:defRPr/>
            </a:pPr>
            <a:r>
              <a:rPr lang="en-US" baseline="0" dirty="0" smtClean="0"/>
              <a:t>Even though the case study </a:t>
            </a:r>
            <a:r>
              <a:rPr lang="en-US" i="1" baseline="0" dirty="0" smtClean="0"/>
              <a:t>video</a:t>
            </a:r>
            <a:r>
              <a:rPr lang="en-US" baseline="0" dirty="0" smtClean="0"/>
              <a:t> did not go into a lot of detail, the SSA started with a </a:t>
            </a:r>
            <a:r>
              <a:rPr lang="en-US" i="1" baseline="0" dirty="0" smtClean="0"/>
              <a:t>description of the taxonomy of the species and what was known about its life history and habitat</a:t>
            </a:r>
            <a:r>
              <a:rPr lang="en-US" baseline="0" dirty="0" smtClean="0"/>
              <a:t>.  Then it explored what INDIVIDUALS NEEDED…what resources and circumstances does the </a:t>
            </a:r>
            <a:r>
              <a:rPr lang="en-US" baseline="0" dirty="0" err="1" smtClean="0"/>
              <a:t>springsnail</a:t>
            </a:r>
            <a:r>
              <a:rPr lang="en-US" baseline="0" dirty="0" smtClean="0"/>
              <a:t> NEED to complete its life cycle?  </a:t>
            </a:r>
          </a:p>
          <a:p>
            <a:pPr eaLnBrk="1" hangingPunct="1">
              <a:spcBef>
                <a:spcPct val="0"/>
              </a:spcBef>
              <a:defRPr/>
            </a:pPr>
            <a:endParaRPr lang="en-US" baseline="0" dirty="0" smtClean="0"/>
          </a:p>
          <a:p>
            <a:pPr eaLnBrk="1" hangingPunct="1">
              <a:spcBef>
                <a:spcPct val="0"/>
              </a:spcBef>
              <a:defRPr/>
            </a:pPr>
            <a:r>
              <a:rPr lang="en-US" baseline="0" dirty="0" smtClean="0"/>
              <a:t>Where would you find that kind of information?  (</a:t>
            </a:r>
            <a:r>
              <a:rPr lang="en-US" b="1" i="1" baseline="0" dirty="0" smtClean="0"/>
              <a:t>primarily from the literature</a:t>
            </a:r>
            <a:r>
              <a:rPr lang="en-US" baseline="0" dirty="0" smtClean="0"/>
              <a:t>) </a:t>
            </a:r>
          </a:p>
          <a:p>
            <a:pPr eaLnBrk="1" hangingPunct="1">
              <a:spcBef>
                <a:spcPct val="0"/>
              </a:spcBef>
              <a:defRPr/>
            </a:pPr>
            <a:r>
              <a:rPr lang="en-US" baseline="0" dirty="0" smtClean="0"/>
              <a:t>(Answers could include…peer-reviewed papers, resource agency data, state Natural Heritage databases, graduate research, etc…)</a:t>
            </a:r>
          </a:p>
          <a:p>
            <a:pPr eaLnBrk="1" hangingPunct="1">
              <a:spcBef>
                <a:spcPct val="0"/>
              </a:spcBef>
              <a:defRPr/>
            </a:pPr>
            <a:endParaRPr lang="en-US" baseline="0" dirty="0" smtClean="0"/>
          </a:p>
          <a:p>
            <a:pPr eaLnBrk="1" hangingPunct="1">
              <a:spcBef>
                <a:spcPct val="0"/>
              </a:spcBef>
              <a:defRPr/>
            </a:pPr>
            <a:r>
              <a:rPr lang="en-US" baseline="0" dirty="0" smtClean="0"/>
              <a:t>After discussing the needs of </a:t>
            </a:r>
            <a:r>
              <a:rPr lang="en-US" b="1" baseline="0" dirty="0" smtClean="0"/>
              <a:t>individual</a:t>
            </a:r>
            <a:r>
              <a:rPr lang="en-US" baseline="0" dirty="0" smtClean="0"/>
              <a:t> </a:t>
            </a:r>
            <a:r>
              <a:rPr lang="en-US" baseline="0" dirty="0" err="1" smtClean="0"/>
              <a:t>springsnails</a:t>
            </a:r>
            <a:r>
              <a:rPr lang="en-US" baseline="0" dirty="0" smtClean="0"/>
              <a:t>, the SSA looked at what </a:t>
            </a:r>
            <a:r>
              <a:rPr lang="en-US" b="1" baseline="0" dirty="0" smtClean="0"/>
              <a:t>populations</a:t>
            </a:r>
            <a:r>
              <a:rPr lang="en-US" baseline="0" dirty="0" smtClean="0"/>
              <a:t> need to persist, and ultimately, what the </a:t>
            </a:r>
            <a:r>
              <a:rPr lang="en-US" b="1" baseline="0" dirty="0" smtClean="0"/>
              <a:t>species</a:t>
            </a:r>
            <a:r>
              <a:rPr lang="en-US" baseline="0" dirty="0" smtClean="0"/>
              <a:t> as a whole needed to be viable.  (Ask who can remember from yesterday what we mean by “viability”)</a:t>
            </a:r>
          </a:p>
          <a:p>
            <a:pPr eaLnBrk="1" hangingPunct="1">
              <a:spcBef>
                <a:spcPct val="0"/>
              </a:spcBef>
              <a:defRPr/>
            </a:pPr>
            <a:endParaRPr lang="en-US" baseline="0" dirty="0" smtClean="0"/>
          </a:p>
        </p:txBody>
      </p:sp>
      <p:sp>
        <p:nvSpPr>
          <p:cNvPr id="17412"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a:defRPr/>
            </a:pPr>
            <a:fld id="{7BE6BBD8-8F11-4A46-A787-25D5CE4A0A36}" type="slidenum">
              <a:rPr lang="en-US" smtClean="0">
                <a:solidFill>
                  <a:prstClr val="black"/>
                </a:solidFill>
              </a:rPr>
              <a:pPr>
                <a:defRPr/>
              </a:pPr>
              <a:t>3</a:t>
            </a:fld>
            <a:endParaRPr lang="en-US" smtClean="0">
              <a:solidFill>
                <a:prstClr val="black"/>
              </a:solidFill>
            </a:endParaRPr>
          </a:p>
        </p:txBody>
      </p:sp>
    </p:spTree>
    <p:extLst>
      <p:ext uri="{BB962C8B-B14F-4D97-AF65-F5344CB8AC3E}">
        <p14:creationId xmlns:p14="http://schemas.microsoft.com/office/powerpoint/2010/main" val="24259304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1" name="Notes Placeholder 2"/>
          <p:cNvSpPr>
            <a:spLocks noGrp="1"/>
          </p:cNvSpPr>
          <p:nvPr>
            <p:ph type="body" idx="1"/>
          </p:nvPr>
        </p:nvSpPr>
        <p:spPr bwMode="auto">
          <a:xfrm>
            <a:off x="708026" y="4448177"/>
            <a:ext cx="5826125" cy="4213225"/>
          </a:xfrm>
        </p:spPr>
        <p:txBody>
          <a:bodyPr wrap="square" numCol="1" anchor="t" anchorCtr="0" compatLnSpc="1">
            <a:prstTxWarp prst="textNoShape">
              <a:avLst/>
            </a:prstTxWarp>
            <a:normAutofit/>
          </a:bodyPr>
          <a:lstStyle/>
          <a:p>
            <a:r>
              <a:rPr lang="en-US" dirty="0" smtClean="0"/>
              <a:t>We may have experts in house, but this is a great point to have an informational meeting.  This is not “required”, but it sure is a good idea!</a:t>
            </a:r>
          </a:p>
          <a:p>
            <a:endParaRPr lang="en-US" dirty="0" smtClean="0"/>
          </a:p>
          <a:p>
            <a:r>
              <a:rPr lang="en-US" dirty="0" smtClean="0"/>
              <a:t>What’s the latest that’s known based on current research?  Convene those that are working on the species (the experts) and have an introductory meeting to start things rolling.  This also helps gain their buy-in for later in the process</a:t>
            </a:r>
            <a:r>
              <a:rPr lang="en-US" baseline="0" dirty="0" smtClean="0"/>
              <a:t> and starts us out on the right path.</a:t>
            </a:r>
            <a:endParaRPr lang="en-US" dirty="0" smtClean="0"/>
          </a:p>
          <a:p>
            <a:endParaRPr lang="en-US" dirty="0" smtClean="0"/>
          </a:p>
          <a:p>
            <a:r>
              <a:rPr lang="en-US" dirty="0" smtClean="0"/>
              <a:t>Opening the dialogue</a:t>
            </a:r>
          </a:p>
          <a:p>
            <a:r>
              <a:rPr lang="en-US" dirty="0" smtClean="0"/>
              <a:t>In-person</a:t>
            </a:r>
            <a:r>
              <a:rPr lang="en-US" baseline="0" dirty="0" smtClean="0"/>
              <a:t> meeting</a:t>
            </a:r>
          </a:p>
          <a:p>
            <a:r>
              <a:rPr lang="en-US" baseline="0" dirty="0" smtClean="0"/>
              <a:t>Webinar/conference call</a:t>
            </a:r>
          </a:p>
          <a:p>
            <a:endParaRPr lang="en-US" dirty="0" smtClean="0"/>
          </a:p>
          <a:p>
            <a:r>
              <a:rPr lang="en-US" dirty="0" smtClean="0"/>
              <a:t>Best to be in-person to ENGAGE folks from</a:t>
            </a:r>
            <a:r>
              <a:rPr lang="en-US" baseline="0" dirty="0" smtClean="0"/>
              <a:t> the beginning.  </a:t>
            </a:r>
          </a:p>
          <a:p>
            <a:endParaRPr lang="en-US" baseline="0" dirty="0" smtClean="0"/>
          </a:p>
          <a:p>
            <a:r>
              <a:rPr lang="en-US" baseline="0" dirty="0" smtClean="0"/>
              <a:t>In the beginning of this meeting you might brainstorm the information that we will be discussing today – the taxonomy and life history.  If you have the luxury of having the experts in-house for a whole day, you could progress to developing a conceptual model based upon what is known now.  (We will be doing this in class tomorrow morning)</a:t>
            </a:r>
          </a:p>
          <a:p>
            <a:endParaRPr lang="en-US" baseline="0" dirty="0" smtClean="0"/>
          </a:p>
          <a:p>
            <a:endParaRPr lang="en-US" dirty="0"/>
          </a:p>
        </p:txBody>
      </p:sp>
      <p:sp>
        <p:nvSpPr>
          <p:cNvPr id="17412"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a:defRPr/>
            </a:pPr>
            <a:fld id="{7BE6BBD8-8F11-4A46-A787-25D5CE4A0A36}" type="slidenum">
              <a:rPr lang="en-US" smtClean="0">
                <a:solidFill>
                  <a:prstClr val="black"/>
                </a:solidFill>
              </a:rPr>
              <a:pPr>
                <a:defRPr/>
              </a:pPr>
              <a:t>4</a:t>
            </a:fld>
            <a:endParaRPr lang="en-US" smtClean="0">
              <a:solidFill>
                <a:prstClr val="black"/>
              </a:solidFill>
            </a:endParaRPr>
          </a:p>
        </p:txBody>
      </p:sp>
    </p:spTree>
    <p:extLst>
      <p:ext uri="{BB962C8B-B14F-4D97-AF65-F5344CB8AC3E}">
        <p14:creationId xmlns:p14="http://schemas.microsoft.com/office/powerpoint/2010/main" val="24259304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1" name="Notes Placeholder 2"/>
          <p:cNvSpPr>
            <a:spLocks noGrp="1"/>
          </p:cNvSpPr>
          <p:nvPr>
            <p:ph type="body" idx="1"/>
          </p:nvPr>
        </p:nvSpPr>
        <p:spPr bwMode="auto">
          <a:xfrm>
            <a:off x="708026" y="4448177"/>
            <a:ext cx="5826125" cy="4213225"/>
          </a:xfrm>
        </p:spPr>
        <p:txBody>
          <a:bodyPr wrap="square" numCol="1" anchor="t" anchorCtr="0" compatLnSpc="1">
            <a:prstTxWarp prst="textNoShape">
              <a:avLst/>
            </a:prstTxWarp>
            <a:normAutofit/>
          </a:bodyPr>
          <a:lstStyle/>
          <a:p>
            <a:pPr eaLnBrk="1" hangingPunct="1">
              <a:spcBef>
                <a:spcPct val="0"/>
              </a:spcBef>
              <a:defRPr/>
            </a:pPr>
            <a:r>
              <a:rPr lang="en-US" dirty="0" smtClean="0"/>
              <a:t>An SSA begins with a</a:t>
            </a:r>
            <a:r>
              <a:rPr lang="en-US" baseline="0" dirty="0" smtClean="0"/>
              <a:t> compilation of the best available biological information on the species.  This stage of the SSA is an exploratory one – to help us understand how the species is maintained over time.</a:t>
            </a:r>
          </a:p>
          <a:p>
            <a:pPr eaLnBrk="1" hangingPunct="1">
              <a:spcBef>
                <a:spcPct val="0"/>
              </a:spcBef>
              <a:defRPr/>
            </a:pPr>
            <a:endParaRPr lang="en-US" baseline="0" dirty="0" smtClean="0"/>
          </a:p>
          <a:p>
            <a:pPr eaLnBrk="1" hangingPunct="1">
              <a:spcBef>
                <a:spcPct val="0"/>
              </a:spcBef>
              <a:defRPr/>
            </a:pPr>
            <a:r>
              <a:rPr lang="en-US" baseline="0" dirty="0" smtClean="0"/>
              <a:t>(click) The taxonomy describes what is known about the species from a classification perspective.  Identify the species, populations, genetic isolation, whatever is known about how it is classified.</a:t>
            </a:r>
          </a:p>
          <a:p>
            <a:pPr eaLnBrk="1" hangingPunct="1">
              <a:spcBef>
                <a:spcPct val="0"/>
              </a:spcBef>
              <a:defRPr/>
            </a:pPr>
            <a:endParaRPr lang="en-US" baseline="0" dirty="0" smtClean="0"/>
          </a:p>
          <a:p>
            <a:pPr eaLnBrk="1" hangingPunct="1">
              <a:spcBef>
                <a:spcPct val="0"/>
              </a:spcBef>
              <a:defRPr/>
            </a:pPr>
            <a:r>
              <a:rPr lang="en-US" baseline="0" dirty="0" smtClean="0"/>
              <a:t>(click) Life History includes developmental stages, age at maturity, migratory patterns, predator/prey relationships, and other factors important to understanding the natural history of the species and ecological relationships.</a:t>
            </a:r>
          </a:p>
          <a:p>
            <a:pPr eaLnBrk="1" hangingPunct="1">
              <a:spcBef>
                <a:spcPct val="0"/>
              </a:spcBef>
              <a:defRPr/>
            </a:pPr>
            <a:endParaRPr lang="en-US" baseline="0" dirty="0" smtClean="0"/>
          </a:p>
          <a:p>
            <a:pPr eaLnBrk="1" hangingPunct="1">
              <a:spcBef>
                <a:spcPct val="0"/>
              </a:spcBef>
              <a:defRPr/>
            </a:pPr>
            <a:r>
              <a:rPr lang="en-US" baseline="0" dirty="0" smtClean="0"/>
              <a:t>(click)  Of course it is important to describe the species habitat, from broad ecological settings to specific habitat components.</a:t>
            </a:r>
          </a:p>
          <a:p>
            <a:pPr eaLnBrk="1" hangingPunct="1">
              <a:spcBef>
                <a:spcPct val="0"/>
              </a:spcBef>
              <a:defRPr/>
            </a:pPr>
            <a:endParaRPr lang="en-US" baseline="0" dirty="0" smtClean="0"/>
          </a:p>
          <a:p>
            <a:pPr eaLnBrk="1" hangingPunct="1">
              <a:spcBef>
                <a:spcPct val="0"/>
              </a:spcBef>
              <a:defRPr/>
            </a:pPr>
            <a:r>
              <a:rPr lang="en-US" baseline="0" dirty="0" smtClean="0"/>
              <a:t>(click) What are the ecological NEEDS at the individual, population, and species level based upon how factors are understood to act on the species </a:t>
            </a:r>
            <a:r>
              <a:rPr lang="en-US" i="1" baseline="0" dirty="0" smtClean="0"/>
              <a:t>and its habitat?</a:t>
            </a:r>
          </a:p>
          <a:p>
            <a:pPr eaLnBrk="1" hangingPunct="1">
              <a:spcBef>
                <a:spcPct val="0"/>
              </a:spcBef>
              <a:defRPr/>
            </a:pPr>
            <a:endParaRPr lang="en-US" baseline="0" dirty="0" smtClean="0"/>
          </a:p>
          <a:p>
            <a:pPr eaLnBrk="1" hangingPunct="1">
              <a:spcBef>
                <a:spcPct val="0"/>
              </a:spcBef>
              <a:defRPr/>
            </a:pPr>
            <a:r>
              <a:rPr lang="en-US" baseline="0" dirty="0" smtClean="0"/>
              <a:t>We will look more closely at each of these this morning.</a:t>
            </a:r>
          </a:p>
        </p:txBody>
      </p:sp>
      <p:sp>
        <p:nvSpPr>
          <p:cNvPr id="17412"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a:defRPr/>
            </a:pPr>
            <a:fld id="{7BE6BBD8-8F11-4A46-A787-25D5CE4A0A36}" type="slidenum">
              <a:rPr lang="en-US" smtClean="0">
                <a:solidFill>
                  <a:prstClr val="black"/>
                </a:solidFill>
              </a:rPr>
              <a:pPr>
                <a:defRPr/>
              </a:pPr>
              <a:t>5</a:t>
            </a:fld>
            <a:endParaRPr lang="en-US" smtClean="0">
              <a:solidFill>
                <a:prstClr val="black"/>
              </a:solidFill>
            </a:endParaRPr>
          </a:p>
        </p:txBody>
      </p:sp>
    </p:spTree>
    <p:extLst>
      <p:ext uri="{BB962C8B-B14F-4D97-AF65-F5344CB8AC3E}">
        <p14:creationId xmlns:p14="http://schemas.microsoft.com/office/powerpoint/2010/main" val="21706506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1" name="Notes Placeholder 2"/>
          <p:cNvSpPr>
            <a:spLocks noGrp="1"/>
          </p:cNvSpPr>
          <p:nvPr>
            <p:ph type="body" idx="1"/>
          </p:nvPr>
        </p:nvSpPr>
        <p:spPr bwMode="auto">
          <a:xfrm>
            <a:off x="708026" y="4448177"/>
            <a:ext cx="5826125" cy="4213225"/>
          </a:xfrm>
        </p:spPr>
        <p:txBody>
          <a:bodyPr wrap="square" numCol="1" anchor="t" anchorCtr="0" compatLnSpc="1">
            <a:prstTxWarp prst="textNoShape">
              <a:avLst/>
            </a:prstTxWarp>
            <a:normAutofit/>
          </a:bodyPr>
          <a:lstStyle/>
          <a:p>
            <a:pPr eaLnBrk="1" hangingPunct="1">
              <a:spcBef>
                <a:spcPct val="0"/>
              </a:spcBef>
              <a:defRPr/>
            </a:pPr>
            <a:r>
              <a:rPr lang="en-US" baseline="0" dirty="0" smtClean="0"/>
              <a:t>First things first, Taxonomy.</a:t>
            </a:r>
          </a:p>
          <a:p>
            <a:pPr eaLnBrk="1" hangingPunct="1">
              <a:spcBef>
                <a:spcPct val="0"/>
              </a:spcBef>
              <a:defRPr/>
            </a:pPr>
            <a:endParaRPr lang="en-US" baseline="0" dirty="0" smtClean="0"/>
          </a:p>
          <a:p>
            <a:r>
              <a:rPr lang="en-US" sz="1300" dirty="0"/>
              <a:t>An SSA needs to include </a:t>
            </a:r>
            <a:r>
              <a:rPr lang="en-US" sz="1300" i="1" dirty="0"/>
              <a:t>as much taxonomy as needed for the analysis and to address any taxonomic controversy</a:t>
            </a:r>
            <a:r>
              <a:rPr lang="en-US" sz="1300" dirty="0"/>
              <a:t>.  </a:t>
            </a:r>
          </a:p>
          <a:p>
            <a:endParaRPr lang="en-US" sz="1300" dirty="0"/>
          </a:p>
          <a:p>
            <a:r>
              <a:rPr lang="en-US" sz="1300" dirty="0"/>
              <a:t>For example, the Preble's Jumping Mouse and Gunnison's prairie dog findings required rather lengthy taxonomic discussions to solidify the </a:t>
            </a:r>
            <a:r>
              <a:rPr lang="en-US" sz="1300" dirty="0" err="1"/>
              <a:t>listable</a:t>
            </a:r>
            <a:r>
              <a:rPr lang="en-US" sz="1300" dirty="0"/>
              <a:t> entities.  Preble's had a long history of taxonomic debate, not necessarily all controversial, but sufficiently complex to warrant a robust discussion in the SSA.</a:t>
            </a:r>
          </a:p>
          <a:p>
            <a:r>
              <a:rPr lang="en-US" sz="1300" dirty="0"/>
              <a:t/>
            </a:r>
            <a:br>
              <a:rPr lang="en-US" sz="1300" dirty="0"/>
            </a:br>
            <a:r>
              <a:rPr lang="en-US" sz="1300" b="1" i="1" dirty="0">
                <a:solidFill>
                  <a:srgbClr val="FF0000"/>
                </a:solidFill>
              </a:rPr>
              <a:t>CRAIG,   could you add a couple more sentences about the complexity addressed in PJM and GPD?</a:t>
            </a:r>
          </a:p>
          <a:p>
            <a:endParaRPr lang="en-US" sz="1300" dirty="0"/>
          </a:p>
          <a:p>
            <a:r>
              <a:rPr lang="en-US" sz="1300" dirty="0"/>
              <a:t>For the Island Mouse, our focal species this week, there is a single species found only on one island.  There are no subspecies described, but there has been relatively little genetic work on the species.  The taxonomy for Island Mouse is very straight-</a:t>
            </a:r>
            <a:r>
              <a:rPr lang="en-US" sz="1300" dirty="0" err="1"/>
              <a:t>foward</a:t>
            </a:r>
            <a:r>
              <a:rPr lang="en-US" sz="1300" dirty="0"/>
              <a:t> compared to Preble’s or Gunnison’s.</a:t>
            </a:r>
            <a:endParaRPr lang="en-US" baseline="0" dirty="0" smtClean="0"/>
          </a:p>
        </p:txBody>
      </p:sp>
      <p:sp>
        <p:nvSpPr>
          <p:cNvPr id="17412"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a:defRPr/>
            </a:pPr>
            <a:fld id="{7BE6BBD8-8F11-4A46-A787-25D5CE4A0A36}" type="slidenum">
              <a:rPr lang="en-US" smtClean="0">
                <a:solidFill>
                  <a:prstClr val="black"/>
                </a:solidFill>
              </a:rPr>
              <a:pPr>
                <a:defRPr/>
              </a:pPr>
              <a:t>6</a:t>
            </a:fld>
            <a:endParaRPr lang="en-US" smtClean="0">
              <a:solidFill>
                <a:prstClr val="black"/>
              </a:solidFill>
            </a:endParaRPr>
          </a:p>
        </p:txBody>
      </p:sp>
    </p:spTree>
    <p:extLst>
      <p:ext uri="{BB962C8B-B14F-4D97-AF65-F5344CB8AC3E}">
        <p14:creationId xmlns:p14="http://schemas.microsoft.com/office/powerpoint/2010/main" val="4716595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1" name="Notes Placeholder 2"/>
          <p:cNvSpPr>
            <a:spLocks noGrp="1"/>
          </p:cNvSpPr>
          <p:nvPr>
            <p:ph type="body" idx="1"/>
          </p:nvPr>
        </p:nvSpPr>
        <p:spPr bwMode="auto">
          <a:xfrm>
            <a:off x="708026" y="4448177"/>
            <a:ext cx="5826125" cy="4213225"/>
          </a:xfrm>
        </p:spPr>
        <p:txBody>
          <a:bodyPr wrap="square" numCol="1" anchor="t" anchorCtr="0" compatLnSpc="1">
            <a:prstTxWarp prst="textNoShape">
              <a:avLst/>
            </a:prstTxWarp>
            <a:normAutofit/>
          </a:bodyPr>
          <a:lstStyle/>
          <a:p>
            <a:pPr eaLnBrk="1" hangingPunct="1">
              <a:spcBef>
                <a:spcPct val="0"/>
              </a:spcBef>
              <a:defRPr/>
            </a:pPr>
            <a:r>
              <a:rPr lang="en-US" baseline="0" dirty="0" smtClean="0"/>
              <a:t>Next, describe the “life history” of the species’ individuals.</a:t>
            </a:r>
          </a:p>
          <a:p>
            <a:pPr eaLnBrk="1" hangingPunct="1">
              <a:spcBef>
                <a:spcPct val="0"/>
              </a:spcBef>
              <a:defRPr/>
            </a:pPr>
            <a:endParaRPr lang="en-US" baseline="0" dirty="0" smtClean="0"/>
          </a:p>
          <a:p>
            <a:pPr eaLnBrk="1" hangingPunct="1">
              <a:spcBef>
                <a:spcPct val="0"/>
              </a:spcBef>
              <a:defRPr/>
            </a:pPr>
            <a:r>
              <a:rPr lang="en-US" baseline="0" dirty="0" smtClean="0"/>
              <a:t>What are developmental stages?  For example, a frog would be (click each) “egg”, “larvae”, “</a:t>
            </a:r>
            <a:r>
              <a:rPr lang="en-US" baseline="0" dirty="0" err="1" smtClean="0"/>
              <a:t>subadult</a:t>
            </a:r>
            <a:r>
              <a:rPr lang="en-US" baseline="0" dirty="0" smtClean="0"/>
              <a:t>”, “adult”.  Why is it important to start out by “deconstructing” the biology of the species this way?</a:t>
            </a:r>
          </a:p>
          <a:p>
            <a:pPr eaLnBrk="1" hangingPunct="1">
              <a:spcBef>
                <a:spcPct val="0"/>
              </a:spcBef>
              <a:defRPr/>
            </a:pPr>
            <a:endParaRPr lang="en-US" baseline="0" dirty="0" smtClean="0"/>
          </a:p>
          <a:p>
            <a:pPr eaLnBrk="1" hangingPunct="1">
              <a:spcBef>
                <a:spcPct val="0"/>
              </a:spcBef>
              <a:defRPr/>
            </a:pPr>
            <a:r>
              <a:rPr lang="en-US" baseline="0" dirty="0" smtClean="0"/>
              <a:t>answers could include:</a:t>
            </a:r>
          </a:p>
          <a:p>
            <a:pPr eaLnBrk="1" hangingPunct="1">
              <a:spcBef>
                <a:spcPct val="0"/>
              </a:spcBef>
              <a:defRPr/>
            </a:pPr>
            <a:r>
              <a:rPr lang="en-US" baseline="0" dirty="0" smtClean="0"/>
              <a:t>	-because different resources or circumstances could be needed in different life stages, in different places</a:t>
            </a:r>
          </a:p>
          <a:p>
            <a:pPr eaLnBrk="1" hangingPunct="1">
              <a:spcBef>
                <a:spcPct val="0"/>
              </a:spcBef>
              <a:defRPr/>
            </a:pPr>
            <a:r>
              <a:rPr lang="en-US" baseline="0" dirty="0" smtClean="0"/>
              <a:t>	-to help us understand the timing of each life stage</a:t>
            </a:r>
          </a:p>
          <a:p>
            <a:pPr eaLnBrk="1" hangingPunct="1">
              <a:spcBef>
                <a:spcPct val="0"/>
              </a:spcBef>
              <a:defRPr/>
            </a:pPr>
            <a:r>
              <a:rPr lang="en-US" baseline="0" dirty="0" smtClean="0"/>
              <a:t>	-to help us understand demographic needs (age classes, sex ratios, etc…)</a:t>
            </a:r>
          </a:p>
          <a:p>
            <a:pPr eaLnBrk="1" hangingPunct="1">
              <a:spcBef>
                <a:spcPct val="0"/>
              </a:spcBef>
              <a:defRPr/>
            </a:pPr>
            <a:endParaRPr lang="en-US" baseline="0" dirty="0" smtClean="0"/>
          </a:p>
          <a:p>
            <a:pPr eaLnBrk="1" hangingPunct="1">
              <a:spcBef>
                <a:spcPct val="0"/>
              </a:spcBef>
              <a:defRPr/>
            </a:pPr>
            <a:r>
              <a:rPr lang="en-US" baseline="0" dirty="0" smtClean="0"/>
              <a:t>It seems basic, but defining the life stages is a very important step.</a:t>
            </a:r>
          </a:p>
        </p:txBody>
      </p:sp>
      <p:sp>
        <p:nvSpPr>
          <p:cNvPr id="17412"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a:defRPr/>
            </a:pPr>
            <a:fld id="{7BE6BBD8-8F11-4A46-A787-25D5CE4A0A36}" type="slidenum">
              <a:rPr lang="en-US" smtClean="0">
                <a:solidFill>
                  <a:prstClr val="black"/>
                </a:solidFill>
              </a:rPr>
              <a:pPr>
                <a:defRPr/>
              </a:pPr>
              <a:t>7</a:t>
            </a:fld>
            <a:endParaRPr lang="en-US" smtClean="0">
              <a:solidFill>
                <a:prstClr val="black"/>
              </a:solidFill>
            </a:endParaRPr>
          </a:p>
        </p:txBody>
      </p:sp>
    </p:spTree>
    <p:extLst>
      <p:ext uri="{BB962C8B-B14F-4D97-AF65-F5344CB8AC3E}">
        <p14:creationId xmlns:p14="http://schemas.microsoft.com/office/powerpoint/2010/main" val="26091016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1" name="Notes Placeholder 2"/>
          <p:cNvSpPr>
            <a:spLocks noGrp="1"/>
          </p:cNvSpPr>
          <p:nvPr>
            <p:ph type="body" idx="1"/>
          </p:nvPr>
        </p:nvSpPr>
        <p:spPr bwMode="auto">
          <a:xfrm>
            <a:off x="708026" y="4448177"/>
            <a:ext cx="5826125" cy="4213225"/>
          </a:xfrm>
        </p:spPr>
        <p:txBody>
          <a:bodyPr wrap="square" numCol="1" anchor="t" anchorCtr="0" compatLnSpc="1">
            <a:prstTxWarp prst="textNoShape">
              <a:avLst/>
            </a:prstTxWarp>
            <a:normAutofit/>
          </a:bodyPr>
          <a:lstStyle/>
          <a:p>
            <a:pPr eaLnBrk="1" hangingPunct="1">
              <a:spcBef>
                <a:spcPct val="0"/>
              </a:spcBef>
              <a:defRPr/>
            </a:pPr>
            <a:r>
              <a:rPr lang="en-US" baseline="0" dirty="0" smtClean="0"/>
              <a:t>Here is an example of a more complex Life Cycle </a:t>
            </a:r>
            <a:r>
              <a:rPr lang="en-US" b="1" baseline="0" dirty="0" smtClean="0"/>
              <a:t>conceptual model</a:t>
            </a:r>
            <a:r>
              <a:rPr lang="en-US" baseline="0" dirty="0" smtClean="0"/>
              <a:t>, for the bull trout.  </a:t>
            </a:r>
          </a:p>
          <a:p>
            <a:pPr eaLnBrk="1" hangingPunct="1">
              <a:spcBef>
                <a:spcPct val="0"/>
              </a:spcBef>
              <a:defRPr/>
            </a:pPr>
            <a:endParaRPr lang="en-US" baseline="0" dirty="0" smtClean="0"/>
          </a:p>
          <a:p>
            <a:pPr eaLnBrk="1" hangingPunct="1">
              <a:spcBef>
                <a:spcPct val="0"/>
              </a:spcBef>
              <a:defRPr/>
            </a:pPr>
            <a:r>
              <a:rPr lang="en-US" baseline="0" dirty="0" smtClean="0"/>
              <a:t>(point out details that have been added).  </a:t>
            </a:r>
          </a:p>
          <a:p>
            <a:pPr eaLnBrk="1" hangingPunct="1">
              <a:spcBef>
                <a:spcPct val="0"/>
              </a:spcBef>
              <a:defRPr/>
            </a:pPr>
            <a:endParaRPr lang="en-US" b="1" i="1" baseline="0" dirty="0" smtClean="0"/>
          </a:p>
          <a:p>
            <a:pPr eaLnBrk="1" hangingPunct="1">
              <a:spcBef>
                <a:spcPct val="0"/>
              </a:spcBef>
              <a:defRPr/>
            </a:pPr>
            <a:r>
              <a:rPr lang="en-US" b="0" i="0" baseline="0" dirty="0" smtClean="0"/>
              <a:t>Developing a life history profile is a good starting point for describing what influences individual survival and reproduction.  In addition to basic needs, a life history profile documents those characteristics that make the species sensitive or resilient to particular natural or anthropogenic influences.  For example, species with breeding site fidelity may be especially vulnerable to disturbance; or a generalist might be able to switch food sources as one gets scarce.  The life history profile provides information for the assessment of the specie’s current condition (which we will discuss tomorrow) and for the species’ response over time (in other words, for understanding aspects influencing the species status…which we will explore Thursday.)</a:t>
            </a:r>
          </a:p>
        </p:txBody>
      </p:sp>
      <p:sp>
        <p:nvSpPr>
          <p:cNvPr id="17412"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a:defRPr/>
            </a:pPr>
            <a:fld id="{7BE6BBD8-8F11-4A46-A787-25D5CE4A0A36}" type="slidenum">
              <a:rPr lang="en-US" smtClean="0">
                <a:solidFill>
                  <a:prstClr val="black"/>
                </a:solidFill>
              </a:rPr>
              <a:pPr>
                <a:defRPr/>
              </a:pPr>
              <a:t>8</a:t>
            </a:fld>
            <a:endParaRPr lang="en-US" smtClean="0">
              <a:solidFill>
                <a:prstClr val="black"/>
              </a:solidFill>
            </a:endParaRPr>
          </a:p>
        </p:txBody>
      </p:sp>
    </p:spTree>
    <p:extLst>
      <p:ext uri="{BB962C8B-B14F-4D97-AF65-F5344CB8AC3E}">
        <p14:creationId xmlns:p14="http://schemas.microsoft.com/office/powerpoint/2010/main" val="37919867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1" name="Notes Placeholder 2"/>
          <p:cNvSpPr>
            <a:spLocks noGrp="1"/>
          </p:cNvSpPr>
          <p:nvPr>
            <p:ph type="body" idx="1"/>
          </p:nvPr>
        </p:nvSpPr>
        <p:spPr bwMode="auto">
          <a:xfrm>
            <a:off x="708026" y="4448177"/>
            <a:ext cx="5826125" cy="4213225"/>
          </a:xfrm>
        </p:spPr>
        <p:txBody>
          <a:bodyPr wrap="square" numCol="1" anchor="t" anchorCtr="0" compatLnSpc="1">
            <a:prstTxWarp prst="textNoShape">
              <a:avLst/>
            </a:prstTxWarp>
            <a:normAutofit/>
          </a:bodyPr>
          <a:lstStyle/>
          <a:p>
            <a:pPr eaLnBrk="1" hangingPunct="1">
              <a:spcBef>
                <a:spcPct val="0"/>
              </a:spcBef>
              <a:defRPr/>
            </a:pPr>
            <a:r>
              <a:rPr lang="en-US" baseline="0" dirty="0" smtClean="0"/>
              <a:t>Then, once you know the basic life stages of individuals in your species, begin developing a life history profile.  There are MANY ways to start capturing this information – here is just one example of a tabular way to organize your thinking about the individual’s life history.  </a:t>
            </a:r>
          </a:p>
          <a:p>
            <a:pPr eaLnBrk="1" hangingPunct="1">
              <a:spcBef>
                <a:spcPct val="0"/>
              </a:spcBef>
              <a:defRPr/>
            </a:pPr>
            <a:endParaRPr lang="en-US" baseline="0" dirty="0" smtClean="0"/>
          </a:p>
          <a:p>
            <a:pPr eaLnBrk="1" hangingPunct="1">
              <a:spcBef>
                <a:spcPct val="0"/>
              </a:spcBef>
              <a:defRPr/>
            </a:pPr>
            <a:r>
              <a:rPr lang="en-US" baseline="0" dirty="0" smtClean="0"/>
              <a:t>Start with the life stages that you identified – for the frog, it was (click each) egg, larvae, sub-adult, and adult – and create a Table similar to a Gantt chart that shows where each stage happens in time.  Because the frog takes three years to reach sexual maturity, we include the first three years in the Table.</a:t>
            </a:r>
          </a:p>
          <a:p>
            <a:pPr eaLnBrk="1" hangingPunct="1">
              <a:spcBef>
                <a:spcPct val="0"/>
              </a:spcBef>
              <a:defRPr/>
            </a:pPr>
            <a:endParaRPr lang="en-US" baseline="0" dirty="0" smtClean="0"/>
          </a:p>
          <a:p>
            <a:pPr eaLnBrk="1" hangingPunct="1">
              <a:spcBef>
                <a:spcPct val="0"/>
              </a:spcBef>
              <a:defRPr/>
            </a:pPr>
            <a:r>
              <a:rPr lang="en-US" baseline="0" dirty="0" smtClean="0"/>
              <a:t>By understanding what life stages are present – and where – at any given time, it becomes easier to determine how individuals are exposed to stressors </a:t>
            </a:r>
            <a:r>
              <a:rPr lang="en-US" b="1" baseline="0" dirty="0" smtClean="0">
                <a:solidFill>
                  <a:srgbClr val="FF0000"/>
                </a:solidFill>
              </a:rPr>
              <a:t>(THREATS?)  </a:t>
            </a:r>
            <a:r>
              <a:rPr lang="en-US" b="1" i="1" baseline="0" dirty="0" smtClean="0">
                <a:solidFill>
                  <a:srgbClr val="FF0000"/>
                </a:solidFill>
              </a:rPr>
              <a:t>(not sure if you all want to use that word here!) </a:t>
            </a:r>
            <a:r>
              <a:rPr lang="en-US" b="0" baseline="0" dirty="0" smtClean="0">
                <a:solidFill>
                  <a:srgbClr val="FF0000"/>
                </a:solidFill>
              </a:rPr>
              <a:t>that may influence their persistence over time.</a:t>
            </a:r>
          </a:p>
          <a:p>
            <a:pPr eaLnBrk="1" hangingPunct="1">
              <a:spcBef>
                <a:spcPct val="0"/>
              </a:spcBef>
              <a:defRPr/>
            </a:pPr>
            <a:endParaRPr lang="en-US" b="0" baseline="0" dirty="0" smtClean="0">
              <a:solidFill>
                <a:srgbClr val="FF0000"/>
              </a:solidFill>
            </a:endParaRPr>
          </a:p>
        </p:txBody>
      </p:sp>
      <p:sp>
        <p:nvSpPr>
          <p:cNvPr id="17412"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a:defRPr/>
            </a:pPr>
            <a:fld id="{7BE6BBD8-8F11-4A46-A787-25D5CE4A0A36}" type="slidenum">
              <a:rPr lang="en-US" smtClean="0">
                <a:solidFill>
                  <a:prstClr val="black"/>
                </a:solidFill>
              </a:rPr>
              <a:pPr>
                <a:defRPr/>
              </a:pPr>
              <a:t>9</a:t>
            </a:fld>
            <a:endParaRPr lang="en-US" smtClean="0">
              <a:solidFill>
                <a:prstClr val="black"/>
              </a:solidFill>
            </a:endParaRPr>
          </a:p>
        </p:txBody>
      </p:sp>
    </p:spTree>
    <p:extLst>
      <p:ext uri="{BB962C8B-B14F-4D97-AF65-F5344CB8AC3E}">
        <p14:creationId xmlns:p14="http://schemas.microsoft.com/office/powerpoint/2010/main" val="1143944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pPr>
              <a:defRPr/>
            </a:pPr>
            <a:fld id="{84A5DF7B-E101-4831-A303-FEAE68CC7721}" type="datetimeFigureOut">
              <a:rPr lang="en-US">
                <a:solidFill>
                  <a:prstClr val="black">
                    <a:tint val="75000"/>
                  </a:prstClr>
                </a:solidFill>
              </a:rPr>
              <a:pPr>
                <a:defRPr/>
              </a:pPr>
              <a:t>6/7/2016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34E4352E-5842-49E3-9297-6D76AE7EA873}"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16460239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894E8223-7BB3-4BD7-A172-4425C9920DE0}" type="datetimeFigureOut">
              <a:rPr lang="en-US">
                <a:solidFill>
                  <a:prstClr val="black">
                    <a:tint val="75000"/>
                  </a:prstClr>
                </a:solidFill>
              </a:rPr>
              <a:pPr>
                <a:defRPr/>
              </a:pPr>
              <a:t>6/7/2016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FC5029EF-4407-4CFF-ABEC-BBA8B67B34E3}"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1970987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09DA7A41-198D-4D07-B6ED-14BE23A0BC81}" type="datetimeFigureOut">
              <a:rPr lang="en-US">
                <a:solidFill>
                  <a:prstClr val="black">
                    <a:tint val="75000"/>
                  </a:prstClr>
                </a:solidFill>
              </a:rPr>
              <a:pPr>
                <a:defRPr/>
              </a:pPr>
              <a:t>6/7/2016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5E13B7DB-E398-4D05-B18A-617653FA404C}"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35952102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78B72319-15BA-45AB-8977-C81F8BEB8FCE}" type="datetimeFigureOut">
              <a:rPr lang="en-US">
                <a:solidFill>
                  <a:prstClr val="black">
                    <a:tint val="75000"/>
                  </a:prstClr>
                </a:solidFill>
              </a:rPr>
              <a:pPr>
                <a:defRPr/>
              </a:pPr>
              <a:t>6/7/2016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3F17513C-2A65-4C57-A9AA-84ED96F1E866}"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16578265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pPr>
              <a:defRPr/>
            </a:pPr>
            <a:fld id="{896A3F54-1610-42B6-9B8B-9FB8648C5B43}" type="datetimeFigureOut">
              <a:rPr lang="en-US">
                <a:solidFill>
                  <a:prstClr val="black">
                    <a:tint val="75000"/>
                  </a:prstClr>
                </a:solidFill>
              </a:rPr>
              <a:pPr>
                <a:defRPr/>
              </a:pPr>
              <a:t>6/7/2016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65B160FD-CC90-485C-A7D8-BC0E6705570A}"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14217964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nvPr>
        </p:nvSpPr>
        <p:spPr/>
        <p:txBody>
          <a:bodyPr/>
          <a:lstStyle>
            <a:lvl1pPr>
              <a:defRPr/>
            </a:lvl1pPr>
          </a:lstStyle>
          <a:p>
            <a:pPr>
              <a:defRPr/>
            </a:pPr>
            <a:fld id="{5A0EF5DB-B35F-4F11-A69E-0C4ABE17A91F}" type="datetimeFigureOut">
              <a:rPr lang="en-US">
                <a:solidFill>
                  <a:prstClr val="black">
                    <a:tint val="75000"/>
                  </a:prstClr>
                </a:solidFill>
              </a:rPr>
              <a:pPr>
                <a:defRPr/>
              </a:pPr>
              <a:t>6/7/2016</a:t>
            </a:fld>
            <a:endParaRPr lang="en-US">
              <a:solidFill>
                <a:prstClr val="black">
                  <a:tint val="75000"/>
                </a:prstClr>
              </a:solidFill>
            </a:endParaRPr>
          </a:p>
        </p:txBody>
      </p:sp>
      <p:sp>
        <p:nvSpPr>
          <p:cNvPr id="6"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7" name="Slide Number Placeholder 5"/>
          <p:cNvSpPr>
            <a:spLocks noGrp="1"/>
          </p:cNvSpPr>
          <p:nvPr>
            <p:ph type="sldNum" sz="quarter" idx="12"/>
          </p:nvPr>
        </p:nvSpPr>
        <p:spPr/>
        <p:txBody>
          <a:bodyPr/>
          <a:lstStyle>
            <a:lvl1pPr>
              <a:defRPr/>
            </a:lvl1pPr>
          </a:lstStyle>
          <a:p>
            <a:pPr>
              <a:defRPr/>
            </a:pPr>
            <a:fld id="{972B8B2A-CAAA-4B93-BB3C-009736BAA69F}"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33419939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p:txBody>
          <a:bodyPr/>
          <a:lstStyle>
            <a:lvl1pPr>
              <a:defRPr/>
            </a:lvl1pPr>
          </a:lstStyle>
          <a:p>
            <a:pPr>
              <a:defRPr/>
            </a:pPr>
            <a:fld id="{B312C662-FFF9-48C3-A4D9-1270E737F769}" type="datetimeFigureOut">
              <a:rPr lang="en-US">
                <a:solidFill>
                  <a:prstClr val="black">
                    <a:tint val="75000"/>
                  </a:prstClr>
                </a:solidFill>
              </a:rPr>
              <a:pPr>
                <a:defRPr/>
              </a:pPr>
              <a:t>6/7/2016</a:t>
            </a:fld>
            <a:endParaRPr lang="en-US">
              <a:solidFill>
                <a:prstClr val="black">
                  <a:tint val="75000"/>
                </a:prstClr>
              </a:solidFill>
            </a:endParaRPr>
          </a:p>
        </p:txBody>
      </p:sp>
      <p:sp>
        <p:nvSpPr>
          <p:cNvPr id="8"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9" name="Slide Number Placeholder 5"/>
          <p:cNvSpPr>
            <a:spLocks noGrp="1"/>
          </p:cNvSpPr>
          <p:nvPr>
            <p:ph type="sldNum" sz="quarter" idx="12"/>
          </p:nvPr>
        </p:nvSpPr>
        <p:spPr/>
        <p:txBody>
          <a:bodyPr/>
          <a:lstStyle>
            <a:lvl1pPr>
              <a:defRPr/>
            </a:lvl1pPr>
          </a:lstStyle>
          <a:p>
            <a:pPr>
              <a:defRPr/>
            </a:pPr>
            <a:fld id="{CE36542D-B417-4690-AF05-559C03DD97CD}"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28185738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nvPr>
        </p:nvSpPr>
        <p:spPr/>
        <p:txBody>
          <a:bodyPr/>
          <a:lstStyle>
            <a:lvl1pPr>
              <a:defRPr/>
            </a:lvl1pPr>
          </a:lstStyle>
          <a:p>
            <a:pPr>
              <a:defRPr/>
            </a:pPr>
            <a:fld id="{326DB381-2A61-4FFF-8507-92899555869E}" type="datetimeFigureOut">
              <a:rPr lang="en-US">
                <a:solidFill>
                  <a:prstClr val="black">
                    <a:tint val="75000"/>
                  </a:prstClr>
                </a:solidFill>
              </a:rPr>
              <a:pPr>
                <a:defRPr/>
              </a:pPr>
              <a:t>6/7/2016</a:t>
            </a:fld>
            <a:endParaRPr lang="en-US">
              <a:solidFill>
                <a:prstClr val="black">
                  <a:tint val="75000"/>
                </a:prstClr>
              </a:solidFill>
            </a:endParaRPr>
          </a:p>
        </p:txBody>
      </p:sp>
      <p:sp>
        <p:nvSpPr>
          <p:cNvPr id="4"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5" name="Slide Number Placeholder 5"/>
          <p:cNvSpPr>
            <a:spLocks noGrp="1"/>
          </p:cNvSpPr>
          <p:nvPr>
            <p:ph type="sldNum" sz="quarter" idx="12"/>
          </p:nvPr>
        </p:nvSpPr>
        <p:spPr/>
        <p:txBody>
          <a:bodyPr/>
          <a:lstStyle>
            <a:lvl1pPr>
              <a:defRPr/>
            </a:lvl1pPr>
          </a:lstStyle>
          <a:p>
            <a:pPr>
              <a:defRPr/>
            </a:pPr>
            <a:fld id="{C90279B8-6DA4-4338-9EA4-D25A35EA2C1D}"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35052729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1D5192A4-7DCD-41B7-92E7-8F2B9B0E2990}" type="datetimeFigureOut">
              <a:rPr lang="en-US">
                <a:solidFill>
                  <a:prstClr val="black">
                    <a:tint val="75000"/>
                  </a:prstClr>
                </a:solidFill>
              </a:rPr>
              <a:pPr>
                <a:defRPr/>
              </a:pPr>
              <a:t>6/7/2016</a:t>
            </a:fld>
            <a:endParaRPr lang="en-US">
              <a:solidFill>
                <a:prstClr val="black">
                  <a:tint val="75000"/>
                </a:prstClr>
              </a:solidFill>
            </a:endParaRPr>
          </a:p>
        </p:txBody>
      </p:sp>
      <p:sp>
        <p:nvSpPr>
          <p:cNvPr id="3"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4" name="Slide Number Placeholder 5"/>
          <p:cNvSpPr>
            <a:spLocks noGrp="1"/>
          </p:cNvSpPr>
          <p:nvPr>
            <p:ph type="sldNum" sz="quarter" idx="12"/>
          </p:nvPr>
        </p:nvSpPr>
        <p:spPr/>
        <p:txBody>
          <a:bodyPr/>
          <a:lstStyle>
            <a:lvl1pPr>
              <a:defRPr/>
            </a:lvl1pPr>
          </a:lstStyle>
          <a:p>
            <a:pPr>
              <a:defRPr/>
            </a:pPr>
            <a:fld id="{A4EFFA01-1FB2-4C57-876E-38286043E8BB}"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14071702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4CF6ABFE-D1A3-494C-B936-CBF6CE7EE1E6}" type="datetimeFigureOut">
              <a:rPr lang="en-US">
                <a:solidFill>
                  <a:prstClr val="black">
                    <a:tint val="75000"/>
                  </a:prstClr>
                </a:solidFill>
              </a:rPr>
              <a:pPr>
                <a:defRPr/>
              </a:pPr>
              <a:t>6/7/2016</a:t>
            </a:fld>
            <a:endParaRPr lang="en-US">
              <a:solidFill>
                <a:prstClr val="black">
                  <a:tint val="75000"/>
                </a:prstClr>
              </a:solidFill>
            </a:endParaRPr>
          </a:p>
        </p:txBody>
      </p:sp>
      <p:sp>
        <p:nvSpPr>
          <p:cNvPr id="6"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7" name="Slide Number Placeholder 5"/>
          <p:cNvSpPr>
            <a:spLocks noGrp="1"/>
          </p:cNvSpPr>
          <p:nvPr>
            <p:ph type="sldNum" sz="quarter" idx="12"/>
          </p:nvPr>
        </p:nvSpPr>
        <p:spPr/>
        <p:txBody>
          <a:bodyPr/>
          <a:lstStyle>
            <a:lvl1pPr>
              <a:defRPr/>
            </a:lvl1pPr>
          </a:lstStyle>
          <a:p>
            <a:pPr>
              <a:defRPr/>
            </a:pPr>
            <a:fld id="{2987584C-4121-44E4-9CA2-8E9E1E4229D4}"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27417720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3330C6E4-1532-4CFA-84B2-C2922CF3C6C8}" type="datetimeFigureOut">
              <a:rPr lang="en-US">
                <a:solidFill>
                  <a:prstClr val="black">
                    <a:tint val="75000"/>
                  </a:prstClr>
                </a:solidFill>
              </a:rPr>
              <a:pPr>
                <a:defRPr/>
              </a:pPr>
              <a:t>6/7/2016</a:t>
            </a:fld>
            <a:endParaRPr lang="en-US">
              <a:solidFill>
                <a:prstClr val="black">
                  <a:tint val="75000"/>
                </a:prstClr>
              </a:solidFill>
            </a:endParaRPr>
          </a:p>
        </p:txBody>
      </p:sp>
      <p:sp>
        <p:nvSpPr>
          <p:cNvPr id="6"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7" name="Slide Number Placeholder 5"/>
          <p:cNvSpPr>
            <a:spLocks noGrp="1"/>
          </p:cNvSpPr>
          <p:nvPr>
            <p:ph type="sldNum" sz="quarter" idx="12"/>
          </p:nvPr>
        </p:nvSpPr>
        <p:spPr/>
        <p:txBody>
          <a:bodyPr/>
          <a:lstStyle>
            <a:lvl1pPr>
              <a:defRPr/>
            </a:lvl1pPr>
          </a:lstStyle>
          <a:p>
            <a:pPr>
              <a:defRPr/>
            </a:pPr>
            <a:fld id="{83078247-81B9-4D81-ACBD-F014E572ACC3}"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23967584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7"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defRPr>
            </a:lvl1pPr>
          </a:lstStyle>
          <a:p>
            <a:pPr defTabSz="457200">
              <a:defRPr/>
            </a:pPr>
            <a:fld id="{CC9D310D-318A-4C94-8CB7-69DC402EA49D}" type="datetimeFigureOut">
              <a:rPr lang="en-US">
                <a:solidFill>
                  <a:prstClr val="black">
                    <a:tint val="75000"/>
                  </a:prstClr>
                </a:solidFill>
              </a:rPr>
              <a:pPr defTabSz="457200">
                <a:defRPr/>
              </a:pPr>
              <a:t>6/7/2016</a:t>
            </a:fld>
            <a:endParaRPr lang="en-US">
              <a:solidFill>
                <a:prstClr val="black">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defRPr>
            </a:lvl1pPr>
          </a:lstStyle>
          <a:p>
            <a:pPr defTabSz="457200">
              <a:defRPr/>
            </a:pPr>
            <a:endParaRPr lang="en-US">
              <a:solidFill>
                <a:prstClr val="black">
                  <a:tint val="75000"/>
                </a:prst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a:solidFill>
                  <a:schemeClr val="tx1">
                    <a:tint val="75000"/>
                  </a:schemeClr>
                </a:solidFill>
                <a:latin typeface="+mn-lt"/>
              </a:defRPr>
            </a:lvl1pPr>
          </a:lstStyle>
          <a:p>
            <a:pPr defTabSz="457200">
              <a:defRPr/>
            </a:pPr>
            <a:fld id="{2D36ADFC-4177-42FB-9135-3D8F3BA6145B}" type="slidenum">
              <a:rPr lang="en-US">
                <a:solidFill>
                  <a:prstClr val="black">
                    <a:tint val="75000"/>
                  </a:prstClr>
                </a:solidFill>
              </a:rPr>
              <a:pPr defTabSz="457200">
                <a:defRPr/>
              </a:pPr>
              <a:t>‹#›</a:t>
            </a:fld>
            <a:endParaRPr lang="en-US">
              <a:solidFill>
                <a:prstClr val="black">
                  <a:tint val="75000"/>
                </a:prstClr>
              </a:solidFill>
            </a:endParaRPr>
          </a:p>
        </p:txBody>
      </p:sp>
    </p:spTree>
    <p:extLst>
      <p:ext uri="{BB962C8B-B14F-4D97-AF65-F5344CB8AC3E}">
        <p14:creationId xmlns:p14="http://schemas.microsoft.com/office/powerpoint/2010/main" val="192287622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Calibri" pitchFamily="34" charset="0"/>
        </a:defRPr>
      </a:lvl2pPr>
      <a:lvl3pPr algn="ctr" defTabSz="457200" rtl="0" eaLnBrk="0" fontAlgn="base" hangingPunct="0">
        <a:spcBef>
          <a:spcPct val="0"/>
        </a:spcBef>
        <a:spcAft>
          <a:spcPct val="0"/>
        </a:spcAft>
        <a:defRPr sz="4400">
          <a:solidFill>
            <a:schemeClr val="tx1"/>
          </a:solidFill>
          <a:latin typeface="Calibri" pitchFamily="34" charset="0"/>
        </a:defRPr>
      </a:lvl3pPr>
      <a:lvl4pPr algn="ctr" defTabSz="457200" rtl="0" eaLnBrk="0" fontAlgn="base" hangingPunct="0">
        <a:spcBef>
          <a:spcPct val="0"/>
        </a:spcBef>
        <a:spcAft>
          <a:spcPct val="0"/>
        </a:spcAft>
        <a:defRPr sz="4400">
          <a:solidFill>
            <a:schemeClr val="tx1"/>
          </a:solidFill>
          <a:latin typeface="Calibri" pitchFamily="34" charset="0"/>
        </a:defRPr>
      </a:lvl4pPr>
      <a:lvl5pPr algn="ctr" defTabSz="457200" rtl="0" eaLnBrk="0" fontAlgn="base" hangingPunct="0">
        <a:spcBef>
          <a:spcPct val="0"/>
        </a:spcBef>
        <a:spcAft>
          <a:spcPct val="0"/>
        </a:spcAft>
        <a:defRPr sz="4400">
          <a:solidFill>
            <a:schemeClr val="tx1"/>
          </a:solidFill>
          <a:latin typeface="Calibri" pitchFamily="34"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p:titleStyle>
    <p:bodyStyle>
      <a:lvl1pPr marL="342900" indent="-342900" algn="l" defTabSz="457200" rtl="0" eaLnBrk="0" fontAlgn="base" hangingPunct="0">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png"/><Relationship Id="rId7" Type="http://schemas.openxmlformats.org/officeDocument/2006/relationships/diagramColors" Target="../diagrams/colors1.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jp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8.gif"/></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1.jpeg"/><Relationship Id="rId5" Type="http://schemas.openxmlformats.org/officeDocument/2006/relationships/image" Target="../media/image10.png"/><Relationship Id="rId4" Type="http://schemas.openxmlformats.org/officeDocument/2006/relationships/image" Target="../media/image9.jpe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5.jpe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4.jpeg"/><Relationship Id="rId5" Type="http://schemas.openxmlformats.org/officeDocument/2006/relationships/image" Target="../media/image13.jpeg"/><Relationship Id="rId4" Type="http://schemas.openxmlformats.org/officeDocument/2006/relationships/image" Target="../media/image12.jpe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6.jpe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4" descr="newmediapptbg.png"/>
          <p:cNvPicPr>
            <a:picLocks noChangeAspect="1"/>
          </p:cNvPicPr>
          <p:nvPr/>
        </p:nvPicPr>
        <p:blipFill>
          <a:blip r:embed="rId3">
            <a:extLst>
              <a:ext uri="{28A0092B-C50C-407E-A947-70E740481C1C}">
                <a14:useLocalDpi xmlns:a14="http://schemas.microsoft.com/office/drawing/2010/main" val="0"/>
              </a:ext>
            </a:extLst>
          </a:blip>
          <a:srcRect b="1538"/>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Content Placeholder 8"/>
          <p:cNvSpPr txBox="1">
            <a:spLocks/>
          </p:cNvSpPr>
          <p:nvPr/>
        </p:nvSpPr>
        <p:spPr>
          <a:xfrm>
            <a:off x="5861627" y="228600"/>
            <a:ext cx="3048000" cy="639763"/>
          </a:xfrm>
          <a:prstGeom prst="rect">
            <a:avLst/>
          </a:prstGeom>
        </p:spPr>
        <p:txBody>
          <a:bodyPr>
            <a:normAutofit/>
          </a:bodyPr>
          <a:lstStyle/>
          <a:p>
            <a:pPr marL="342900" indent="-342900" defTabSz="457200">
              <a:spcBef>
                <a:spcPct val="20000"/>
              </a:spcBef>
              <a:defRPr/>
            </a:pPr>
            <a:endParaRPr lang="en-US" sz="3200" dirty="0">
              <a:solidFill>
                <a:prstClr val="white"/>
              </a:solidFill>
              <a:effectLst>
                <a:outerShdw blurRad="50800" dist="38100" dir="2700000">
                  <a:srgbClr val="000000">
                    <a:alpha val="43000"/>
                  </a:srgbClr>
                </a:outerShdw>
              </a:effectLst>
              <a:latin typeface="Gill Sans"/>
              <a:cs typeface="Gill Sans"/>
            </a:endParaRPr>
          </a:p>
        </p:txBody>
      </p:sp>
      <p:sp>
        <p:nvSpPr>
          <p:cNvPr id="2" name="TextBox 1"/>
          <p:cNvSpPr txBox="1"/>
          <p:nvPr/>
        </p:nvSpPr>
        <p:spPr>
          <a:xfrm>
            <a:off x="2204027" y="76200"/>
            <a:ext cx="6705600" cy="1107996"/>
          </a:xfrm>
          <a:prstGeom prst="rect">
            <a:avLst/>
          </a:prstGeom>
          <a:noFill/>
        </p:spPr>
        <p:txBody>
          <a:bodyPr wrap="square" rtlCol="0">
            <a:spAutoFit/>
          </a:bodyPr>
          <a:lstStyle/>
          <a:p>
            <a:r>
              <a:rPr lang="en-US" sz="6600" b="1" dirty="0" smtClean="0"/>
              <a:t>Species’ Needs</a:t>
            </a:r>
            <a:endParaRPr lang="en-US" sz="6600" b="1" dirty="0"/>
          </a:p>
        </p:txBody>
      </p:sp>
      <p:pic>
        <p:nvPicPr>
          <p:cNvPr id="5" name="Picture 4"/>
          <p:cNvPicPr/>
          <p:nvPr/>
        </p:nvPicPr>
        <p:blipFill rotWithShape="1">
          <a:blip r:embed="rId4" cstate="print">
            <a:extLst>
              <a:ext uri="{28A0092B-C50C-407E-A947-70E740481C1C}">
                <a14:useLocalDpi xmlns:a14="http://schemas.microsoft.com/office/drawing/2010/main" val="0"/>
              </a:ext>
            </a:extLst>
          </a:blip>
          <a:srcRect b="12557"/>
          <a:stretch/>
        </p:blipFill>
        <p:spPr bwMode="auto">
          <a:xfrm>
            <a:off x="2590800" y="1676400"/>
            <a:ext cx="4114800" cy="4530969"/>
          </a:xfrm>
          <a:prstGeom prst="rect">
            <a:avLst/>
          </a:prstGeom>
          <a:noFill/>
        </p:spPr>
      </p:pic>
      <p:sp>
        <p:nvSpPr>
          <p:cNvPr id="3" name="Oval 2"/>
          <p:cNvSpPr/>
          <p:nvPr/>
        </p:nvSpPr>
        <p:spPr>
          <a:xfrm>
            <a:off x="2362200" y="1905000"/>
            <a:ext cx="4343400" cy="1066800"/>
          </a:xfrm>
          <a:prstGeom prst="ellipse">
            <a:avLst/>
          </a:prstGeom>
          <a:noFill/>
          <a:ln w="76200">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08994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4" descr="newmediapptbg.png"/>
          <p:cNvPicPr>
            <a:picLocks noChangeAspect="1"/>
          </p:cNvPicPr>
          <p:nvPr/>
        </p:nvPicPr>
        <p:blipFill>
          <a:blip r:embed="rId3">
            <a:extLst>
              <a:ext uri="{28A0092B-C50C-407E-A947-70E740481C1C}">
                <a14:useLocalDpi xmlns:a14="http://schemas.microsoft.com/office/drawing/2010/main" val="0"/>
              </a:ext>
            </a:extLst>
          </a:blip>
          <a:srcRect b="1538"/>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Content Placeholder 8"/>
          <p:cNvSpPr txBox="1">
            <a:spLocks/>
          </p:cNvSpPr>
          <p:nvPr/>
        </p:nvSpPr>
        <p:spPr>
          <a:xfrm>
            <a:off x="5861627" y="228600"/>
            <a:ext cx="3048000" cy="639763"/>
          </a:xfrm>
          <a:prstGeom prst="rect">
            <a:avLst/>
          </a:prstGeom>
        </p:spPr>
        <p:txBody>
          <a:bodyPr>
            <a:normAutofit/>
          </a:bodyPr>
          <a:lstStyle/>
          <a:p>
            <a:pPr marL="342900" indent="-342900" defTabSz="457200">
              <a:spcBef>
                <a:spcPct val="20000"/>
              </a:spcBef>
              <a:defRPr/>
            </a:pPr>
            <a:endParaRPr lang="en-US" sz="3200" dirty="0">
              <a:solidFill>
                <a:prstClr val="white"/>
              </a:solidFill>
              <a:effectLst>
                <a:outerShdw blurRad="50800" dist="38100" dir="2700000">
                  <a:srgbClr val="000000">
                    <a:alpha val="43000"/>
                  </a:srgbClr>
                </a:outerShdw>
              </a:effectLst>
              <a:latin typeface="Gill Sans"/>
              <a:cs typeface="Gill Sans"/>
            </a:endParaRPr>
          </a:p>
        </p:txBody>
      </p:sp>
      <p:sp>
        <p:nvSpPr>
          <p:cNvPr id="3" name="TextBox 2"/>
          <p:cNvSpPr txBox="1"/>
          <p:nvPr/>
        </p:nvSpPr>
        <p:spPr>
          <a:xfrm>
            <a:off x="457200" y="2209800"/>
            <a:ext cx="6166427" cy="1569660"/>
          </a:xfrm>
          <a:prstGeom prst="rect">
            <a:avLst/>
          </a:prstGeom>
          <a:noFill/>
        </p:spPr>
        <p:txBody>
          <a:bodyPr wrap="square" rtlCol="0">
            <a:spAutoFit/>
          </a:bodyPr>
          <a:lstStyle/>
          <a:p>
            <a:r>
              <a:rPr lang="en-US" sz="4800" b="1" dirty="0" smtClean="0"/>
              <a:t>EXERCISE 1.</a:t>
            </a:r>
          </a:p>
          <a:p>
            <a:r>
              <a:rPr lang="en-US" sz="4800" b="1" dirty="0" smtClean="0"/>
              <a:t>Life Cycle </a:t>
            </a:r>
          </a:p>
        </p:txBody>
      </p:sp>
      <p:graphicFrame>
        <p:nvGraphicFramePr>
          <p:cNvPr id="4" name="Diagram 3"/>
          <p:cNvGraphicFramePr/>
          <p:nvPr>
            <p:extLst>
              <p:ext uri="{D42A27DB-BD31-4B8C-83A1-F6EECF244321}">
                <p14:modId xmlns:p14="http://schemas.microsoft.com/office/powerpoint/2010/main" val="2877271926"/>
              </p:ext>
            </p:extLst>
          </p:nvPr>
        </p:nvGraphicFramePr>
        <p:xfrm>
          <a:off x="3352800" y="1600200"/>
          <a:ext cx="5562600" cy="35814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9" name="Table 8"/>
          <p:cNvGraphicFramePr>
            <a:graphicFrameLocks noGrp="1"/>
          </p:cNvGraphicFramePr>
          <p:nvPr>
            <p:extLst>
              <p:ext uri="{D42A27DB-BD31-4B8C-83A1-F6EECF244321}">
                <p14:modId xmlns:p14="http://schemas.microsoft.com/office/powerpoint/2010/main" val="284080011"/>
              </p:ext>
            </p:extLst>
          </p:nvPr>
        </p:nvGraphicFramePr>
        <p:xfrm>
          <a:off x="1531620" y="5562600"/>
          <a:ext cx="6080760" cy="1156716"/>
        </p:xfrm>
        <a:graphic>
          <a:graphicData uri="http://schemas.openxmlformats.org/drawingml/2006/table">
            <a:tbl>
              <a:tblPr firstRow="1" firstCol="1" bandRow="1"/>
              <a:tblGrid>
                <a:gridCol w="508635"/>
                <a:gridCol w="515620"/>
                <a:gridCol w="525145"/>
                <a:gridCol w="513715"/>
                <a:gridCol w="530860"/>
                <a:gridCol w="509905"/>
                <a:gridCol w="495935"/>
                <a:gridCol w="520065"/>
                <a:gridCol w="515620"/>
                <a:gridCol w="513080"/>
                <a:gridCol w="487680"/>
                <a:gridCol w="444500"/>
              </a:tblGrid>
              <a:tr h="0">
                <a:tc>
                  <a:txBody>
                    <a:bodyPr/>
                    <a:lstStyle/>
                    <a:p>
                      <a:pPr marL="0" marR="0" algn="ctr">
                        <a:lnSpc>
                          <a:spcPct val="115000"/>
                        </a:lnSpc>
                        <a:spcBef>
                          <a:spcPts val="0"/>
                        </a:spcBef>
                        <a:spcAft>
                          <a:spcPts val="0"/>
                        </a:spcAft>
                      </a:pPr>
                      <a:r>
                        <a:rPr lang="en-US" sz="1100">
                          <a:effectLst/>
                          <a:latin typeface="Calibri"/>
                          <a:ea typeface="Calibri"/>
                          <a:cs typeface="Times New Roman"/>
                        </a:rPr>
                        <a:t>Jan</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1100">
                          <a:effectLst/>
                          <a:latin typeface="Calibri"/>
                          <a:ea typeface="Calibri"/>
                          <a:cs typeface="Times New Roman"/>
                        </a:rPr>
                        <a:t>Feb</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1100">
                          <a:effectLst/>
                          <a:latin typeface="Calibri"/>
                          <a:ea typeface="Calibri"/>
                          <a:cs typeface="Times New Roman"/>
                        </a:rPr>
                        <a:t>Mar</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1100">
                          <a:effectLst/>
                          <a:latin typeface="Calibri"/>
                          <a:ea typeface="Calibri"/>
                          <a:cs typeface="Times New Roman"/>
                        </a:rPr>
                        <a:t>Apr</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1100">
                          <a:effectLst/>
                          <a:latin typeface="Calibri"/>
                          <a:ea typeface="Calibri"/>
                          <a:cs typeface="Times New Roman"/>
                        </a:rPr>
                        <a:t>May</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1100">
                          <a:effectLst/>
                          <a:latin typeface="Calibri"/>
                          <a:ea typeface="Calibri"/>
                          <a:cs typeface="Times New Roman"/>
                        </a:rPr>
                        <a:t>Jun</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1100">
                          <a:effectLst/>
                          <a:latin typeface="Calibri"/>
                          <a:ea typeface="Calibri"/>
                          <a:cs typeface="Times New Roman"/>
                        </a:rPr>
                        <a:t>Jul</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1100">
                          <a:effectLst/>
                          <a:latin typeface="Calibri"/>
                          <a:ea typeface="Calibri"/>
                          <a:cs typeface="Times New Roman"/>
                        </a:rPr>
                        <a:t>Aug</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1100">
                          <a:effectLst/>
                          <a:latin typeface="Calibri"/>
                          <a:ea typeface="Calibri"/>
                          <a:cs typeface="Times New Roman"/>
                        </a:rPr>
                        <a:t>Sep</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1100">
                          <a:effectLst/>
                          <a:latin typeface="Calibri"/>
                          <a:ea typeface="Calibri"/>
                          <a:cs typeface="Times New Roman"/>
                        </a:rPr>
                        <a:t>Oct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1100">
                          <a:effectLst/>
                          <a:latin typeface="Calibri"/>
                          <a:ea typeface="Calibri"/>
                          <a:cs typeface="Times New Roman"/>
                        </a:rPr>
                        <a:t>Nov</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1100">
                          <a:effectLst/>
                          <a:latin typeface="Calibri"/>
                          <a:ea typeface="Calibri"/>
                          <a:cs typeface="Times New Roman"/>
                        </a:rPr>
                        <a:t>Dec</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r h="0">
                <a:tc>
                  <a:txBody>
                    <a:bodyPr/>
                    <a:lstStyle/>
                    <a:p>
                      <a:pPr marL="0" marR="0">
                        <a:lnSpc>
                          <a:spcPct val="115000"/>
                        </a:lnSpc>
                        <a:spcBef>
                          <a:spcPts val="0"/>
                        </a:spcBef>
                        <a:spcAft>
                          <a:spcPts val="0"/>
                        </a:spcAft>
                      </a:pPr>
                      <a:r>
                        <a:rPr lang="en-US" sz="1100">
                          <a:effectLst/>
                          <a:latin typeface="Calibri"/>
                          <a:ea typeface="Calibri"/>
                          <a:cs typeface="Times New Roman"/>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1100">
                          <a:effectLst/>
                          <a:latin typeface="Calibri"/>
                          <a:ea typeface="Calibri"/>
                          <a:cs typeface="Times New Roman"/>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1100">
                          <a:effectLst/>
                          <a:latin typeface="Calibri"/>
                          <a:ea typeface="Calibri"/>
                          <a:cs typeface="Times New Roman"/>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DE9D9"/>
                    </a:solidFill>
                  </a:tcPr>
                </a:tc>
                <a:tc>
                  <a:txBody>
                    <a:bodyPr/>
                    <a:lstStyle/>
                    <a:p>
                      <a:pPr marL="0" marR="0">
                        <a:lnSpc>
                          <a:spcPct val="115000"/>
                        </a:lnSpc>
                        <a:spcBef>
                          <a:spcPts val="0"/>
                        </a:spcBef>
                        <a:spcAft>
                          <a:spcPts val="0"/>
                        </a:spcAft>
                      </a:pPr>
                      <a:r>
                        <a:rPr lang="en-US" sz="1100">
                          <a:effectLst/>
                          <a:latin typeface="Calibri"/>
                          <a:ea typeface="Calibri"/>
                          <a:cs typeface="Times New Roman"/>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DE9D9"/>
                    </a:solidFill>
                  </a:tcPr>
                </a:tc>
                <a:tc>
                  <a:txBody>
                    <a:bodyPr/>
                    <a:lstStyle/>
                    <a:p>
                      <a:pPr marL="0" marR="0">
                        <a:lnSpc>
                          <a:spcPct val="115000"/>
                        </a:lnSpc>
                        <a:spcBef>
                          <a:spcPts val="0"/>
                        </a:spcBef>
                        <a:spcAft>
                          <a:spcPts val="0"/>
                        </a:spcAft>
                      </a:pPr>
                      <a:r>
                        <a:rPr lang="en-US" sz="1100">
                          <a:effectLst/>
                          <a:latin typeface="Calibri"/>
                          <a:ea typeface="Calibri"/>
                          <a:cs typeface="Times New Roman"/>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DE9D9"/>
                    </a:solidFill>
                  </a:tcPr>
                </a:tc>
                <a:tc>
                  <a:txBody>
                    <a:bodyPr/>
                    <a:lstStyle/>
                    <a:p>
                      <a:pPr marL="0" marR="0">
                        <a:lnSpc>
                          <a:spcPct val="115000"/>
                        </a:lnSpc>
                        <a:spcBef>
                          <a:spcPts val="0"/>
                        </a:spcBef>
                        <a:spcAft>
                          <a:spcPts val="0"/>
                        </a:spcAft>
                      </a:pPr>
                      <a:r>
                        <a:rPr lang="en-US" sz="1100">
                          <a:effectLst/>
                          <a:latin typeface="Calibri"/>
                          <a:ea typeface="Calibri"/>
                          <a:cs typeface="Times New Roman"/>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1100">
                          <a:effectLst/>
                          <a:latin typeface="Calibri"/>
                          <a:ea typeface="Calibri"/>
                          <a:cs typeface="Times New Roman"/>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1100">
                          <a:effectLst/>
                          <a:latin typeface="Calibri"/>
                          <a:ea typeface="Calibri"/>
                          <a:cs typeface="Times New Roman"/>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1100">
                          <a:effectLst/>
                          <a:latin typeface="Calibri"/>
                          <a:ea typeface="Calibri"/>
                          <a:cs typeface="Times New Roman"/>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1100">
                          <a:effectLst/>
                          <a:latin typeface="Calibri"/>
                          <a:ea typeface="Calibri"/>
                          <a:cs typeface="Times New Roman"/>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1100">
                          <a:effectLst/>
                          <a:latin typeface="Calibri"/>
                          <a:ea typeface="Calibri"/>
                          <a:cs typeface="Times New Roman"/>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1100">
                          <a:effectLst/>
                          <a:latin typeface="Calibri"/>
                          <a:ea typeface="Calibri"/>
                          <a:cs typeface="Times New Roman"/>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marL="0" marR="0">
                        <a:lnSpc>
                          <a:spcPct val="115000"/>
                        </a:lnSpc>
                        <a:spcBef>
                          <a:spcPts val="0"/>
                        </a:spcBef>
                        <a:spcAft>
                          <a:spcPts val="0"/>
                        </a:spcAft>
                      </a:pPr>
                      <a:r>
                        <a:rPr lang="en-US" sz="1100">
                          <a:effectLst/>
                          <a:latin typeface="Calibri"/>
                          <a:ea typeface="Calibri"/>
                          <a:cs typeface="Times New Roman"/>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1100">
                          <a:effectLst/>
                          <a:latin typeface="Calibri"/>
                          <a:ea typeface="Calibri"/>
                          <a:cs typeface="Times New Roman"/>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1100">
                          <a:effectLst/>
                          <a:latin typeface="Calibri"/>
                          <a:ea typeface="Calibri"/>
                          <a:cs typeface="Times New Roman"/>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1100">
                          <a:effectLst/>
                          <a:latin typeface="Calibri"/>
                          <a:ea typeface="Calibri"/>
                          <a:cs typeface="Times New Roman"/>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1100">
                          <a:effectLst/>
                          <a:latin typeface="Calibri"/>
                          <a:ea typeface="Calibri"/>
                          <a:cs typeface="Times New Roman"/>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BD4B4"/>
                    </a:solidFill>
                  </a:tcPr>
                </a:tc>
                <a:tc>
                  <a:txBody>
                    <a:bodyPr/>
                    <a:lstStyle/>
                    <a:p>
                      <a:pPr marL="0" marR="0">
                        <a:lnSpc>
                          <a:spcPct val="115000"/>
                        </a:lnSpc>
                        <a:spcBef>
                          <a:spcPts val="0"/>
                        </a:spcBef>
                        <a:spcAft>
                          <a:spcPts val="0"/>
                        </a:spcAft>
                      </a:pPr>
                      <a:r>
                        <a:rPr lang="en-US" sz="1100">
                          <a:effectLst/>
                          <a:latin typeface="Calibri"/>
                          <a:ea typeface="Calibri"/>
                          <a:cs typeface="Times New Roman"/>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BD4B4"/>
                    </a:solidFill>
                  </a:tcPr>
                </a:tc>
                <a:tc>
                  <a:txBody>
                    <a:bodyPr/>
                    <a:lstStyle/>
                    <a:p>
                      <a:pPr marL="0" marR="0">
                        <a:lnSpc>
                          <a:spcPct val="115000"/>
                        </a:lnSpc>
                        <a:spcBef>
                          <a:spcPts val="0"/>
                        </a:spcBef>
                        <a:spcAft>
                          <a:spcPts val="0"/>
                        </a:spcAft>
                      </a:pPr>
                      <a:r>
                        <a:rPr lang="en-US" sz="1100">
                          <a:effectLst/>
                          <a:latin typeface="Calibri"/>
                          <a:ea typeface="Calibri"/>
                          <a:cs typeface="Times New Roman"/>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BD4B4"/>
                    </a:solidFill>
                  </a:tcPr>
                </a:tc>
                <a:tc>
                  <a:txBody>
                    <a:bodyPr/>
                    <a:lstStyle/>
                    <a:p>
                      <a:pPr marL="0" marR="0">
                        <a:lnSpc>
                          <a:spcPct val="115000"/>
                        </a:lnSpc>
                        <a:spcBef>
                          <a:spcPts val="0"/>
                        </a:spcBef>
                        <a:spcAft>
                          <a:spcPts val="0"/>
                        </a:spcAft>
                      </a:pPr>
                      <a:r>
                        <a:rPr lang="en-US" sz="1100">
                          <a:effectLst/>
                          <a:latin typeface="Calibri"/>
                          <a:ea typeface="Calibri"/>
                          <a:cs typeface="Times New Roman"/>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BD4B4"/>
                    </a:solidFill>
                  </a:tcPr>
                </a:tc>
                <a:tc>
                  <a:txBody>
                    <a:bodyPr/>
                    <a:lstStyle/>
                    <a:p>
                      <a:pPr marL="0" marR="0">
                        <a:lnSpc>
                          <a:spcPct val="115000"/>
                        </a:lnSpc>
                        <a:spcBef>
                          <a:spcPts val="0"/>
                        </a:spcBef>
                        <a:spcAft>
                          <a:spcPts val="0"/>
                        </a:spcAft>
                      </a:pPr>
                      <a:r>
                        <a:rPr lang="en-US" sz="1100">
                          <a:effectLst/>
                          <a:latin typeface="Calibri"/>
                          <a:ea typeface="Calibri"/>
                          <a:cs typeface="Times New Roman"/>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BD4B4"/>
                    </a:solidFill>
                  </a:tcPr>
                </a:tc>
                <a:tc>
                  <a:txBody>
                    <a:bodyPr/>
                    <a:lstStyle/>
                    <a:p>
                      <a:pPr marL="0" marR="0">
                        <a:lnSpc>
                          <a:spcPct val="115000"/>
                        </a:lnSpc>
                        <a:spcBef>
                          <a:spcPts val="0"/>
                        </a:spcBef>
                        <a:spcAft>
                          <a:spcPts val="0"/>
                        </a:spcAft>
                      </a:pPr>
                      <a:r>
                        <a:rPr lang="en-US" sz="1100">
                          <a:effectLst/>
                          <a:latin typeface="Calibri"/>
                          <a:ea typeface="Calibri"/>
                          <a:cs typeface="Times New Roman"/>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1100">
                          <a:effectLst/>
                          <a:latin typeface="Calibri"/>
                          <a:ea typeface="Calibri"/>
                          <a:cs typeface="Times New Roman"/>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1100">
                          <a:effectLst/>
                          <a:latin typeface="Calibri"/>
                          <a:ea typeface="Calibri"/>
                          <a:cs typeface="Times New Roman"/>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marL="0" marR="0">
                        <a:lnSpc>
                          <a:spcPct val="115000"/>
                        </a:lnSpc>
                        <a:spcBef>
                          <a:spcPts val="0"/>
                        </a:spcBef>
                        <a:spcAft>
                          <a:spcPts val="0"/>
                        </a:spcAft>
                      </a:pPr>
                      <a:r>
                        <a:rPr lang="en-US" sz="1100">
                          <a:effectLst/>
                          <a:latin typeface="Calibri"/>
                          <a:ea typeface="Calibri"/>
                          <a:cs typeface="Times New Roman"/>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1100">
                          <a:effectLst/>
                          <a:latin typeface="Calibri"/>
                          <a:ea typeface="Calibri"/>
                          <a:cs typeface="Times New Roman"/>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1100">
                          <a:effectLst/>
                          <a:latin typeface="Calibri"/>
                          <a:ea typeface="Calibri"/>
                          <a:cs typeface="Times New Roman"/>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1100">
                          <a:effectLst/>
                          <a:latin typeface="Calibri"/>
                          <a:ea typeface="Calibri"/>
                          <a:cs typeface="Times New Roman"/>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1100">
                          <a:effectLst/>
                          <a:latin typeface="Calibri"/>
                          <a:ea typeface="Calibri"/>
                          <a:cs typeface="Times New Roman"/>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1100">
                          <a:effectLst/>
                          <a:latin typeface="Calibri"/>
                          <a:ea typeface="Calibri"/>
                          <a:cs typeface="Times New Roman"/>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1100">
                          <a:effectLst/>
                          <a:latin typeface="Calibri"/>
                          <a:ea typeface="Calibri"/>
                          <a:cs typeface="Times New Roman"/>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1100">
                          <a:effectLst/>
                          <a:latin typeface="Calibri"/>
                          <a:ea typeface="Calibri"/>
                          <a:cs typeface="Times New Roman"/>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ABF8F"/>
                    </a:solidFill>
                  </a:tcPr>
                </a:tc>
                <a:tc>
                  <a:txBody>
                    <a:bodyPr/>
                    <a:lstStyle/>
                    <a:p>
                      <a:pPr marL="0" marR="0">
                        <a:lnSpc>
                          <a:spcPct val="115000"/>
                        </a:lnSpc>
                        <a:spcBef>
                          <a:spcPts val="0"/>
                        </a:spcBef>
                        <a:spcAft>
                          <a:spcPts val="0"/>
                        </a:spcAft>
                      </a:pPr>
                      <a:r>
                        <a:rPr lang="en-US" sz="1100">
                          <a:effectLst/>
                          <a:latin typeface="Calibri"/>
                          <a:ea typeface="Calibri"/>
                          <a:cs typeface="Times New Roman"/>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ABF8F"/>
                    </a:solidFill>
                  </a:tcPr>
                </a:tc>
                <a:tc>
                  <a:txBody>
                    <a:bodyPr/>
                    <a:lstStyle/>
                    <a:p>
                      <a:pPr marL="0" marR="0">
                        <a:lnSpc>
                          <a:spcPct val="115000"/>
                        </a:lnSpc>
                        <a:spcBef>
                          <a:spcPts val="0"/>
                        </a:spcBef>
                        <a:spcAft>
                          <a:spcPts val="0"/>
                        </a:spcAft>
                      </a:pPr>
                      <a:r>
                        <a:rPr lang="en-US" sz="1100">
                          <a:effectLst/>
                          <a:latin typeface="Calibri"/>
                          <a:ea typeface="Calibri"/>
                          <a:cs typeface="Times New Roman"/>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ABF8F"/>
                    </a:solidFill>
                  </a:tcPr>
                </a:tc>
                <a:tc>
                  <a:txBody>
                    <a:bodyPr/>
                    <a:lstStyle/>
                    <a:p>
                      <a:pPr marL="0" marR="0">
                        <a:lnSpc>
                          <a:spcPct val="115000"/>
                        </a:lnSpc>
                        <a:spcBef>
                          <a:spcPts val="0"/>
                        </a:spcBef>
                        <a:spcAft>
                          <a:spcPts val="0"/>
                        </a:spcAft>
                      </a:pPr>
                      <a:r>
                        <a:rPr lang="en-US" sz="1100">
                          <a:effectLst/>
                          <a:latin typeface="Calibri"/>
                          <a:ea typeface="Calibri"/>
                          <a:cs typeface="Times New Roman"/>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ABF8F"/>
                    </a:solidFill>
                  </a:tcPr>
                </a:tc>
                <a:tc>
                  <a:txBody>
                    <a:bodyPr/>
                    <a:lstStyle/>
                    <a:p>
                      <a:pPr marL="0" marR="0">
                        <a:lnSpc>
                          <a:spcPct val="115000"/>
                        </a:lnSpc>
                        <a:spcBef>
                          <a:spcPts val="0"/>
                        </a:spcBef>
                        <a:spcAft>
                          <a:spcPts val="0"/>
                        </a:spcAft>
                      </a:pPr>
                      <a:r>
                        <a:rPr lang="en-US" sz="1100">
                          <a:effectLst/>
                          <a:latin typeface="Calibri"/>
                          <a:ea typeface="Calibri"/>
                          <a:cs typeface="Times New Roman"/>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marL="0" marR="0">
                        <a:lnSpc>
                          <a:spcPct val="115000"/>
                        </a:lnSpc>
                        <a:spcBef>
                          <a:spcPts val="0"/>
                        </a:spcBef>
                        <a:spcAft>
                          <a:spcPts val="0"/>
                        </a:spcAft>
                      </a:pPr>
                      <a:r>
                        <a:rPr lang="en-US" sz="1100">
                          <a:effectLst/>
                          <a:latin typeface="Calibri"/>
                          <a:ea typeface="Calibri"/>
                          <a:cs typeface="Times New Roman"/>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36C0A"/>
                    </a:solidFill>
                  </a:tcPr>
                </a:tc>
                <a:tc>
                  <a:txBody>
                    <a:bodyPr/>
                    <a:lstStyle/>
                    <a:p>
                      <a:pPr marL="0" marR="0">
                        <a:lnSpc>
                          <a:spcPct val="115000"/>
                        </a:lnSpc>
                        <a:spcBef>
                          <a:spcPts val="0"/>
                        </a:spcBef>
                        <a:spcAft>
                          <a:spcPts val="0"/>
                        </a:spcAft>
                      </a:pPr>
                      <a:r>
                        <a:rPr lang="en-US" sz="1100">
                          <a:effectLst/>
                          <a:latin typeface="Calibri"/>
                          <a:ea typeface="Calibri"/>
                          <a:cs typeface="Times New Roman"/>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36C0A"/>
                    </a:solidFill>
                  </a:tcPr>
                </a:tc>
                <a:tc>
                  <a:txBody>
                    <a:bodyPr/>
                    <a:lstStyle/>
                    <a:p>
                      <a:pPr marL="0" marR="0">
                        <a:lnSpc>
                          <a:spcPct val="115000"/>
                        </a:lnSpc>
                        <a:spcBef>
                          <a:spcPts val="0"/>
                        </a:spcBef>
                        <a:spcAft>
                          <a:spcPts val="0"/>
                        </a:spcAft>
                      </a:pPr>
                      <a:r>
                        <a:rPr lang="en-US" sz="1100">
                          <a:effectLst/>
                          <a:latin typeface="Calibri"/>
                          <a:ea typeface="Calibri"/>
                          <a:cs typeface="Times New Roman"/>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36C0A"/>
                    </a:solidFill>
                  </a:tcPr>
                </a:tc>
                <a:tc>
                  <a:txBody>
                    <a:bodyPr/>
                    <a:lstStyle/>
                    <a:p>
                      <a:pPr marL="0" marR="0">
                        <a:lnSpc>
                          <a:spcPct val="115000"/>
                        </a:lnSpc>
                        <a:spcBef>
                          <a:spcPts val="0"/>
                        </a:spcBef>
                        <a:spcAft>
                          <a:spcPts val="0"/>
                        </a:spcAft>
                      </a:pPr>
                      <a:r>
                        <a:rPr lang="en-US" sz="1100">
                          <a:effectLst/>
                          <a:latin typeface="Calibri"/>
                          <a:ea typeface="Calibri"/>
                          <a:cs typeface="Times New Roman"/>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1100">
                          <a:effectLst/>
                          <a:latin typeface="Calibri"/>
                          <a:ea typeface="Calibri"/>
                          <a:cs typeface="Times New Roman"/>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1100">
                          <a:effectLst/>
                          <a:latin typeface="Calibri"/>
                          <a:ea typeface="Calibri"/>
                          <a:cs typeface="Times New Roman"/>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1100">
                          <a:effectLst/>
                          <a:latin typeface="Calibri"/>
                          <a:ea typeface="Calibri"/>
                          <a:cs typeface="Times New Roman"/>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1100">
                          <a:effectLst/>
                          <a:latin typeface="Calibri"/>
                          <a:ea typeface="Calibri"/>
                          <a:cs typeface="Times New Roman"/>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1100">
                          <a:effectLst/>
                          <a:latin typeface="Calibri"/>
                          <a:ea typeface="Calibri"/>
                          <a:cs typeface="Times New Roman"/>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1100">
                          <a:effectLst/>
                          <a:latin typeface="Calibri"/>
                          <a:ea typeface="Calibri"/>
                          <a:cs typeface="Times New Roman"/>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1100">
                          <a:effectLst/>
                          <a:latin typeface="Calibri"/>
                          <a:ea typeface="Calibri"/>
                          <a:cs typeface="Times New Roman"/>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36C0A"/>
                    </a:solidFill>
                  </a:tcPr>
                </a:tc>
                <a:tc>
                  <a:txBody>
                    <a:bodyPr/>
                    <a:lstStyle/>
                    <a:p>
                      <a:pPr marL="0" marR="0">
                        <a:lnSpc>
                          <a:spcPct val="115000"/>
                        </a:lnSpc>
                        <a:spcBef>
                          <a:spcPts val="0"/>
                        </a:spcBef>
                        <a:spcAft>
                          <a:spcPts val="0"/>
                        </a:spcAft>
                      </a:pPr>
                      <a:r>
                        <a:rPr lang="en-US" sz="1100">
                          <a:effectLst/>
                          <a:latin typeface="Calibri"/>
                          <a:ea typeface="Calibri"/>
                          <a:cs typeface="Times New Roman"/>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36C0A"/>
                    </a:solidFill>
                  </a:tcPr>
                </a:tc>
              </a:tr>
              <a:tr h="0">
                <a:tc>
                  <a:txBody>
                    <a:bodyPr/>
                    <a:lstStyle/>
                    <a:p>
                      <a:pPr marL="0" marR="0">
                        <a:lnSpc>
                          <a:spcPct val="115000"/>
                        </a:lnSpc>
                        <a:spcBef>
                          <a:spcPts val="0"/>
                        </a:spcBef>
                        <a:spcAft>
                          <a:spcPts val="0"/>
                        </a:spcAft>
                      </a:pPr>
                      <a:r>
                        <a:rPr lang="en-US" sz="1100">
                          <a:effectLst/>
                          <a:latin typeface="Calibri"/>
                          <a:ea typeface="Calibri"/>
                          <a:cs typeface="Times New Roman"/>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84806"/>
                    </a:solidFill>
                  </a:tcPr>
                </a:tc>
                <a:tc>
                  <a:txBody>
                    <a:bodyPr/>
                    <a:lstStyle/>
                    <a:p>
                      <a:pPr marL="0" marR="0">
                        <a:lnSpc>
                          <a:spcPct val="115000"/>
                        </a:lnSpc>
                        <a:spcBef>
                          <a:spcPts val="0"/>
                        </a:spcBef>
                        <a:spcAft>
                          <a:spcPts val="0"/>
                        </a:spcAft>
                      </a:pPr>
                      <a:r>
                        <a:rPr lang="en-US" sz="1100">
                          <a:effectLst/>
                          <a:latin typeface="Calibri"/>
                          <a:ea typeface="Calibri"/>
                          <a:cs typeface="Times New Roman"/>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84806"/>
                    </a:solidFill>
                  </a:tcPr>
                </a:tc>
                <a:tc>
                  <a:txBody>
                    <a:bodyPr/>
                    <a:lstStyle/>
                    <a:p>
                      <a:pPr marL="0" marR="0">
                        <a:lnSpc>
                          <a:spcPct val="115000"/>
                        </a:lnSpc>
                        <a:spcBef>
                          <a:spcPts val="0"/>
                        </a:spcBef>
                        <a:spcAft>
                          <a:spcPts val="0"/>
                        </a:spcAft>
                      </a:pPr>
                      <a:r>
                        <a:rPr lang="en-US" sz="1100">
                          <a:effectLst/>
                          <a:latin typeface="Calibri"/>
                          <a:ea typeface="Calibri"/>
                          <a:cs typeface="Times New Roman"/>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84806"/>
                    </a:solidFill>
                  </a:tcPr>
                </a:tc>
                <a:tc>
                  <a:txBody>
                    <a:bodyPr/>
                    <a:lstStyle/>
                    <a:p>
                      <a:pPr marL="0" marR="0">
                        <a:lnSpc>
                          <a:spcPct val="115000"/>
                        </a:lnSpc>
                        <a:spcBef>
                          <a:spcPts val="0"/>
                        </a:spcBef>
                        <a:spcAft>
                          <a:spcPts val="0"/>
                        </a:spcAft>
                      </a:pPr>
                      <a:r>
                        <a:rPr lang="en-US" sz="1100">
                          <a:effectLst/>
                          <a:latin typeface="Calibri"/>
                          <a:ea typeface="Calibri"/>
                          <a:cs typeface="Times New Roman"/>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84806"/>
                    </a:solidFill>
                  </a:tcPr>
                </a:tc>
                <a:tc>
                  <a:txBody>
                    <a:bodyPr/>
                    <a:lstStyle/>
                    <a:p>
                      <a:pPr marL="0" marR="0">
                        <a:lnSpc>
                          <a:spcPct val="115000"/>
                        </a:lnSpc>
                        <a:spcBef>
                          <a:spcPts val="0"/>
                        </a:spcBef>
                        <a:spcAft>
                          <a:spcPts val="0"/>
                        </a:spcAft>
                      </a:pPr>
                      <a:r>
                        <a:rPr lang="en-US" sz="1100">
                          <a:effectLst/>
                          <a:latin typeface="Calibri"/>
                          <a:ea typeface="Calibri"/>
                          <a:cs typeface="Times New Roman"/>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84806"/>
                    </a:solidFill>
                  </a:tcPr>
                </a:tc>
                <a:tc>
                  <a:txBody>
                    <a:bodyPr/>
                    <a:lstStyle/>
                    <a:p>
                      <a:pPr marL="0" marR="0">
                        <a:lnSpc>
                          <a:spcPct val="115000"/>
                        </a:lnSpc>
                        <a:spcBef>
                          <a:spcPts val="0"/>
                        </a:spcBef>
                        <a:spcAft>
                          <a:spcPts val="0"/>
                        </a:spcAft>
                      </a:pPr>
                      <a:r>
                        <a:rPr lang="en-US" sz="1100">
                          <a:effectLst/>
                          <a:latin typeface="Calibri"/>
                          <a:ea typeface="Calibri"/>
                          <a:cs typeface="Times New Roman"/>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84806"/>
                    </a:solidFill>
                  </a:tcPr>
                </a:tc>
                <a:tc>
                  <a:txBody>
                    <a:bodyPr/>
                    <a:lstStyle/>
                    <a:p>
                      <a:pPr marL="0" marR="0">
                        <a:lnSpc>
                          <a:spcPct val="115000"/>
                        </a:lnSpc>
                        <a:spcBef>
                          <a:spcPts val="0"/>
                        </a:spcBef>
                        <a:spcAft>
                          <a:spcPts val="0"/>
                        </a:spcAft>
                      </a:pPr>
                      <a:r>
                        <a:rPr lang="en-US" sz="1100">
                          <a:effectLst/>
                          <a:latin typeface="Calibri"/>
                          <a:ea typeface="Calibri"/>
                          <a:cs typeface="Times New Roman"/>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84806"/>
                    </a:solidFill>
                  </a:tcPr>
                </a:tc>
                <a:tc>
                  <a:txBody>
                    <a:bodyPr/>
                    <a:lstStyle/>
                    <a:p>
                      <a:pPr marL="0" marR="0">
                        <a:lnSpc>
                          <a:spcPct val="115000"/>
                        </a:lnSpc>
                        <a:spcBef>
                          <a:spcPts val="0"/>
                        </a:spcBef>
                        <a:spcAft>
                          <a:spcPts val="0"/>
                        </a:spcAft>
                      </a:pPr>
                      <a:r>
                        <a:rPr lang="en-US" sz="1100">
                          <a:effectLst/>
                          <a:latin typeface="Calibri"/>
                          <a:ea typeface="Calibri"/>
                          <a:cs typeface="Times New Roman"/>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84806"/>
                    </a:solidFill>
                  </a:tcPr>
                </a:tc>
                <a:tc>
                  <a:txBody>
                    <a:bodyPr/>
                    <a:lstStyle/>
                    <a:p>
                      <a:pPr marL="0" marR="0">
                        <a:lnSpc>
                          <a:spcPct val="115000"/>
                        </a:lnSpc>
                        <a:spcBef>
                          <a:spcPts val="0"/>
                        </a:spcBef>
                        <a:spcAft>
                          <a:spcPts val="0"/>
                        </a:spcAft>
                      </a:pPr>
                      <a:r>
                        <a:rPr lang="en-US" sz="1100">
                          <a:effectLst/>
                          <a:latin typeface="Calibri"/>
                          <a:ea typeface="Calibri"/>
                          <a:cs typeface="Times New Roman"/>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84806"/>
                    </a:solidFill>
                  </a:tcPr>
                </a:tc>
                <a:tc>
                  <a:txBody>
                    <a:bodyPr/>
                    <a:lstStyle/>
                    <a:p>
                      <a:pPr marL="0" marR="0">
                        <a:lnSpc>
                          <a:spcPct val="115000"/>
                        </a:lnSpc>
                        <a:spcBef>
                          <a:spcPts val="0"/>
                        </a:spcBef>
                        <a:spcAft>
                          <a:spcPts val="0"/>
                        </a:spcAft>
                      </a:pPr>
                      <a:r>
                        <a:rPr lang="en-US" sz="1100">
                          <a:effectLst/>
                          <a:latin typeface="Calibri"/>
                          <a:ea typeface="Calibri"/>
                          <a:cs typeface="Times New Roman"/>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84806"/>
                    </a:solidFill>
                  </a:tcPr>
                </a:tc>
                <a:tc>
                  <a:txBody>
                    <a:bodyPr/>
                    <a:lstStyle/>
                    <a:p>
                      <a:pPr marL="0" marR="0">
                        <a:lnSpc>
                          <a:spcPct val="115000"/>
                        </a:lnSpc>
                        <a:spcBef>
                          <a:spcPts val="0"/>
                        </a:spcBef>
                        <a:spcAft>
                          <a:spcPts val="0"/>
                        </a:spcAft>
                      </a:pPr>
                      <a:r>
                        <a:rPr lang="en-US" sz="1100">
                          <a:effectLst/>
                          <a:latin typeface="Calibri"/>
                          <a:ea typeface="Calibri"/>
                          <a:cs typeface="Times New Roman"/>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84806"/>
                    </a:solidFill>
                  </a:tcPr>
                </a:tc>
                <a:tc>
                  <a:txBody>
                    <a:bodyPr/>
                    <a:lstStyle/>
                    <a:p>
                      <a:pPr marL="0" marR="0">
                        <a:lnSpc>
                          <a:spcPct val="115000"/>
                        </a:lnSpc>
                        <a:spcBef>
                          <a:spcPts val="0"/>
                        </a:spcBef>
                        <a:spcAft>
                          <a:spcPts val="0"/>
                        </a:spcAft>
                      </a:pPr>
                      <a:r>
                        <a:rPr lang="en-US" sz="1100" dirty="0">
                          <a:effectLst/>
                          <a:latin typeface="Calibri"/>
                          <a:ea typeface="Calibri"/>
                          <a:cs typeface="Times New Roman"/>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84806"/>
                    </a:solidFill>
                  </a:tcPr>
                </a:tc>
              </a:tr>
            </a:tbl>
          </a:graphicData>
        </a:graphic>
      </p:graphicFrame>
      <p:sp>
        <p:nvSpPr>
          <p:cNvPr id="8" name="TextBox 7"/>
          <p:cNvSpPr txBox="1"/>
          <p:nvPr/>
        </p:nvSpPr>
        <p:spPr>
          <a:xfrm>
            <a:off x="2204027" y="-152400"/>
            <a:ext cx="6705600" cy="1477328"/>
          </a:xfrm>
          <a:prstGeom prst="rect">
            <a:avLst/>
          </a:prstGeom>
          <a:noFill/>
        </p:spPr>
        <p:txBody>
          <a:bodyPr wrap="square" rtlCol="0">
            <a:spAutoFit/>
          </a:bodyPr>
          <a:lstStyle/>
          <a:p>
            <a:pPr algn="ctr"/>
            <a:r>
              <a:rPr lang="en-US" sz="6600" b="1" dirty="0" smtClean="0"/>
              <a:t>Species’ Needs</a:t>
            </a:r>
          </a:p>
          <a:p>
            <a:pPr algn="ctr"/>
            <a:r>
              <a:rPr lang="en-US" sz="2400" b="1" dirty="0" smtClean="0"/>
              <a:t>INDIVIDUAL</a:t>
            </a:r>
          </a:p>
        </p:txBody>
      </p:sp>
    </p:spTree>
    <p:extLst>
      <p:ext uri="{BB962C8B-B14F-4D97-AF65-F5344CB8AC3E}">
        <p14:creationId xmlns:p14="http://schemas.microsoft.com/office/powerpoint/2010/main" val="310427916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4" descr="newmediapptbg.png"/>
          <p:cNvPicPr>
            <a:picLocks noChangeAspect="1"/>
          </p:cNvPicPr>
          <p:nvPr/>
        </p:nvPicPr>
        <p:blipFill>
          <a:blip r:embed="rId3">
            <a:extLst>
              <a:ext uri="{28A0092B-C50C-407E-A947-70E740481C1C}">
                <a14:useLocalDpi xmlns:a14="http://schemas.microsoft.com/office/drawing/2010/main" val="0"/>
              </a:ext>
            </a:extLst>
          </a:blip>
          <a:srcRect b="1538"/>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Content Placeholder 8"/>
          <p:cNvSpPr txBox="1">
            <a:spLocks/>
          </p:cNvSpPr>
          <p:nvPr/>
        </p:nvSpPr>
        <p:spPr>
          <a:xfrm>
            <a:off x="5861627" y="228600"/>
            <a:ext cx="3048000" cy="639763"/>
          </a:xfrm>
          <a:prstGeom prst="rect">
            <a:avLst/>
          </a:prstGeom>
        </p:spPr>
        <p:txBody>
          <a:bodyPr>
            <a:normAutofit/>
          </a:bodyPr>
          <a:lstStyle/>
          <a:p>
            <a:pPr marL="342900" indent="-342900" defTabSz="457200">
              <a:spcBef>
                <a:spcPct val="20000"/>
              </a:spcBef>
              <a:defRPr/>
            </a:pPr>
            <a:endParaRPr lang="en-US" sz="3200" dirty="0">
              <a:solidFill>
                <a:prstClr val="white"/>
              </a:solidFill>
              <a:effectLst>
                <a:outerShdw blurRad="50800" dist="38100" dir="2700000">
                  <a:srgbClr val="000000">
                    <a:alpha val="43000"/>
                  </a:srgbClr>
                </a:outerShdw>
              </a:effectLst>
              <a:latin typeface="Gill Sans"/>
              <a:cs typeface="Gill Sans"/>
            </a:endParaRPr>
          </a:p>
        </p:txBody>
      </p:sp>
      <p:sp>
        <p:nvSpPr>
          <p:cNvPr id="2" name="TextBox 1"/>
          <p:cNvSpPr txBox="1"/>
          <p:nvPr/>
        </p:nvSpPr>
        <p:spPr>
          <a:xfrm>
            <a:off x="2204027" y="-152400"/>
            <a:ext cx="6705600" cy="1477328"/>
          </a:xfrm>
          <a:prstGeom prst="rect">
            <a:avLst/>
          </a:prstGeom>
          <a:noFill/>
        </p:spPr>
        <p:txBody>
          <a:bodyPr wrap="square" rtlCol="0">
            <a:spAutoFit/>
          </a:bodyPr>
          <a:lstStyle/>
          <a:p>
            <a:pPr algn="ctr"/>
            <a:r>
              <a:rPr lang="en-US" sz="6600" b="1" dirty="0" smtClean="0"/>
              <a:t>Species’ Needs</a:t>
            </a:r>
          </a:p>
          <a:p>
            <a:pPr algn="ctr"/>
            <a:r>
              <a:rPr lang="en-US" sz="2400" b="1" dirty="0" smtClean="0"/>
              <a:t>INDIVIDUAL</a:t>
            </a:r>
          </a:p>
        </p:txBody>
      </p:sp>
      <p:pic>
        <p:nvPicPr>
          <p:cNvPr id="5" name="Picture 4"/>
          <p:cNvPicPr>
            <a:picLocks noChangeAspect="1" noChangeArrowheads="1"/>
          </p:cNvPicPr>
          <p:nvPr/>
        </p:nvPicPr>
        <p:blipFill rotWithShape="1">
          <a:blip r:embed="rId4">
            <a:extLst>
              <a:ext uri="{28A0092B-C50C-407E-A947-70E740481C1C}">
                <a14:useLocalDpi xmlns:a14="http://schemas.microsoft.com/office/drawing/2010/main" val="0"/>
              </a:ext>
            </a:extLst>
          </a:blip>
          <a:srcRect r="55264"/>
          <a:stretch/>
        </p:blipFill>
        <p:spPr bwMode="auto">
          <a:xfrm>
            <a:off x="1917208" y="1371600"/>
            <a:ext cx="5722859" cy="541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1946133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4" descr="newmediapptbg.png"/>
          <p:cNvPicPr>
            <a:picLocks noChangeAspect="1"/>
          </p:cNvPicPr>
          <p:nvPr/>
        </p:nvPicPr>
        <p:blipFill>
          <a:blip r:embed="rId3">
            <a:extLst>
              <a:ext uri="{28A0092B-C50C-407E-A947-70E740481C1C}">
                <a14:useLocalDpi xmlns:a14="http://schemas.microsoft.com/office/drawing/2010/main" val="0"/>
              </a:ext>
            </a:extLst>
          </a:blip>
          <a:srcRect b="1538"/>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Content Placeholder 8"/>
          <p:cNvSpPr txBox="1">
            <a:spLocks/>
          </p:cNvSpPr>
          <p:nvPr/>
        </p:nvSpPr>
        <p:spPr>
          <a:xfrm>
            <a:off x="5861627" y="228600"/>
            <a:ext cx="3048000" cy="639763"/>
          </a:xfrm>
          <a:prstGeom prst="rect">
            <a:avLst/>
          </a:prstGeom>
        </p:spPr>
        <p:txBody>
          <a:bodyPr>
            <a:normAutofit/>
          </a:bodyPr>
          <a:lstStyle/>
          <a:p>
            <a:pPr marL="342900" indent="-342900" defTabSz="457200">
              <a:spcBef>
                <a:spcPct val="20000"/>
              </a:spcBef>
              <a:defRPr/>
            </a:pPr>
            <a:endParaRPr lang="en-US" sz="3200" dirty="0">
              <a:solidFill>
                <a:prstClr val="white"/>
              </a:solidFill>
              <a:effectLst>
                <a:outerShdw blurRad="50800" dist="38100" dir="2700000">
                  <a:srgbClr val="000000">
                    <a:alpha val="43000"/>
                  </a:srgbClr>
                </a:outerShdw>
              </a:effectLst>
              <a:latin typeface="Gill Sans"/>
              <a:cs typeface="Gill Sans"/>
            </a:endParaRPr>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05000" y="1286347"/>
            <a:ext cx="7177503" cy="5546252"/>
          </a:xfrm>
          <a:prstGeom prst="rect">
            <a:avLst/>
          </a:prstGeom>
        </p:spPr>
      </p:pic>
      <p:pic>
        <p:nvPicPr>
          <p:cNvPr id="8"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14600" y="2199978"/>
            <a:ext cx="3868824" cy="29054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Shape 295"/>
          <p:cNvPicPr preferRelativeResize="0">
            <a:picLocks noGrp="1"/>
          </p:cNvPicPr>
          <p:nvPr/>
        </p:nvPicPr>
        <p:blipFill rotWithShape="1">
          <a:blip r:embed="rId6">
            <a:alphaModFix/>
          </a:blip>
          <a:srcRect/>
          <a:stretch/>
        </p:blipFill>
        <p:spPr>
          <a:xfrm>
            <a:off x="533400" y="3200400"/>
            <a:ext cx="2367973" cy="2253900"/>
          </a:xfrm>
          <a:prstGeom prst="rect">
            <a:avLst/>
          </a:prstGeom>
          <a:noFill/>
          <a:ln>
            <a:noFill/>
          </a:ln>
        </p:spPr>
      </p:pic>
      <p:sp>
        <p:nvSpPr>
          <p:cNvPr id="11" name="TextBox 10"/>
          <p:cNvSpPr txBox="1"/>
          <p:nvPr/>
        </p:nvSpPr>
        <p:spPr>
          <a:xfrm>
            <a:off x="2204027" y="-152400"/>
            <a:ext cx="6705600" cy="1477328"/>
          </a:xfrm>
          <a:prstGeom prst="rect">
            <a:avLst/>
          </a:prstGeom>
          <a:noFill/>
        </p:spPr>
        <p:txBody>
          <a:bodyPr wrap="square" rtlCol="0">
            <a:spAutoFit/>
          </a:bodyPr>
          <a:lstStyle/>
          <a:p>
            <a:pPr algn="ctr"/>
            <a:r>
              <a:rPr lang="en-US" sz="6600" b="1" dirty="0" smtClean="0"/>
              <a:t>Species’ Needs</a:t>
            </a:r>
          </a:p>
          <a:p>
            <a:pPr algn="ctr"/>
            <a:r>
              <a:rPr lang="en-US" sz="2400" b="1" dirty="0" smtClean="0"/>
              <a:t>INDIVIDUAL</a:t>
            </a:r>
          </a:p>
        </p:txBody>
      </p:sp>
    </p:spTree>
    <p:extLst>
      <p:ext uri="{BB962C8B-B14F-4D97-AF65-F5344CB8AC3E}">
        <p14:creationId xmlns:p14="http://schemas.microsoft.com/office/powerpoint/2010/main" val="188506141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4" descr="newmediapptbg.png"/>
          <p:cNvPicPr>
            <a:picLocks noChangeAspect="1"/>
          </p:cNvPicPr>
          <p:nvPr/>
        </p:nvPicPr>
        <p:blipFill>
          <a:blip r:embed="rId3">
            <a:extLst>
              <a:ext uri="{28A0092B-C50C-407E-A947-70E740481C1C}">
                <a14:useLocalDpi xmlns:a14="http://schemas.microsoft.com/office/drawing/2010/main" val="0"/>
              </a:ext>
            </a:extLst>
          </a:blip>
          <a:srcRect b="1538"/>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Content Placeholder 8"/>
          <p:cNvSpPr txBox="1">
            <a:spLocks/>
          </p:cNvSpPr>
          <p:nvPr/>
        </p:nvSpPr>
        <p:spPr>
          <a:xfrm>
            <a:off x="5861627" y="228600"/>
            <a:ext cx="3048000" cy="639763"/>
          </a:xfrm>
          <a:prstGeom prst="rect">
            <a:avLst/>
          </a:prstGeom>
        </p:spPr>
        <p:txBody>
          <a:bodyPr>
            <a:normAutofit/>
          </a:bodyPr>
          <a:lstStyle/>
          <a:p>
            <a:pPr marL="342900" indent="-342900" defTabSz="457200">
              <a:spcBef>
                <a:spcPct val="20000"/>
              </a:spcBef>
              <a:defRPr/>
            </a:pPr>
            <a:endParaRPr lang="en-US" sz="3200" dirty="0">
              <a:solidFill>
                <a:prstClr val="white"/>
              </a:solidFill>
              <a:effectLst>
                <a:outerShdw blurRad="50800" dist="38100" dir="2700000">
                  <a:srgbClr val="000000">
                    <a:alpha val="43000"/>
                  </a:srgbClr>
                </a:outerShdw>
              </a:effectLst>
              <a:latin typeface="Gill Sans"/>
              <a:cs typeface="Gill Sans"/>
            </a:endParaRPr>
          </a:p>
        </p:txBody>
      </p:sp>
      <p:sp>
        <p:nvSpPr>
          <p:cNvPr id="11" name="TextBox 10"/>
          <p:cNvSpPr txBox="1"/>
          <p:nvPr/>
        </p:nvSpPr>
        <p:spPr>
          <a:xfrm>
            <a:off x="2204027" y="-152400"/>
            <a:ext cx="6705600" cy="1477328"/>
          </a:xfrm>
          <a:prstGeom prst="rect">
            <a:avLst/>
          </a:prstGeom>
          <a:noFill/>
        </p:spPr>
        <p:txBody>
          <a:bodyPr wrap="square" rtlCol="0">
            <a:spAutoFit/>
          </a:bodyPr>
          <a:lstStyle/>
          <a:p>
            <a:pPr algn="ctr"/>
            <a:r>
              <a:rPr lang="en-US" sz="6600" b="1" dirty="0" smtClean="0"/>
              <a:t>Species’ Needs</a:t>
            </a:r>
          </a:p>
          <a:p>
            <a:pPr algn="ctr"/>
            <a:r>
              <a:rPr lang="en-US" sz="2400" b="1" dirty="0" smtClean="0"/>
              <a:t>INDIVIDUAL</a:t>
            </a:r>
          </a:p>
        </p:txBody>
      </p:sp>
      <p:pic>
        <p:nvPicPr>
          <p:cNvPr id="1026" name="Picture 2" descr="C:\Users\jengle\AppData\Local\Microsoft\Windows\Temporary Internet Files\Content.IE5\CUKCFX7D\meeting[1].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04027" y="1905000"/>
            <a:ext cx="4819996" cy="37338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342900" y="5894457"/>
            <a:ext cx="8458200" cy="707886"/>
          </a:xfrm>
          <a:prstGeom prst="rect">
            <a:avLst/>
          </a:prstGeom>
          <a:noFill/>
        </p:spPr>
        <p:txBody>
          <a:bodyPr wrap="square" rtlCol="0">
            <a:spAutoFit/>
          </a:bodyPr>
          <a:lstStyle/>
          <a:p>
            <a:r>
              <a:rPr lang="en-US" sz="4000" b="1" dirty="0" smtClean="0"/>
              <a:t>Informal information-sharing meeting</a:t>
            </a:r>
            <a:endParaRPr lang="en-US" sz="4000" b="1" dirty="0"/>
          </a:p>
        </p:txBody>
      </p:sp>
    </p:spTree>
    <p:extLst>
      <p:ext uri="{BB962C8B-B14F-4D97-AF65-F5344CB8AC3E}">
        <p14:creationId xmlns:p14="http://schemas.microsoft.com/office/powerpoint/2010/main" val="130333341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4" descr="newmediapptbg.png"/>
          <p:cNvPicPr>
            <a:picLocks noChangeAspect="1"/>
          </p:cNvPicPr>
          <p:nvPr/>
        </p:nvPicPr>
        <p:blipFill>
          <a:blip r:embed="rId3">
            <a:extLst>
              <a:ext uri="{28A0092B-C50C-407E-A947-70E740481C1C}">
                <a14:useLocalDpi xmlns:a14="http://schemas.microsoft.com/office/drawing/2010/main" val="0"/>
              </a:ext>
            </a:extLst>
          </a:blip>
          <a:srcRect b="1538"/>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Content Placeholder 8"/>
          <p:cNvSpPr txBox="1">
            <a:spLocks/>
          </p:cNvSpPr>
          <p:nvPr/>
        </p:nvSpPr>
        <p:spPr>
          <a:xfrm>
            <a:off x="5861627" y="228600"/>
            <a:ext cx="3048000" cy="639763"/>
          </a:xfrm>
          <a:prstGeom prst="rect">
            <a:avLst/>
          </a:prstGeom>
        </p:spPr>
        <p:txBody>
          <a:bodyPr>
            <a:normAutofit/>
          </a:bodyPr>
          <a:lstStyle/>
          <a:p>
            <a:pPr marL="342900" indent="-342900" defTabSz="457200">
              <a:spcBef>
                <a:spcPct val="20000"/>
              </a:spcBef>
              <a:defRPr/>
            </a:pPr>
            <a:endParaRPr lang="en-US" sz="3200" dirty="0">
              <a:solidFill>
                <a:prstClr val="white"/>
              </a:solidFill>
              <a:effectLst>
                <a:outerShdw blurRad="50800" dist="38100" dir="2700000">
                  <a:srgbClr val="000000">
                    <a:alpha val="43000"/>
                  </a:srgbClr>
                </a:outerShdw>
              </a:effectLst>
              <a:latin typeface="Gill Sans"/>
              <a:cs typeface="Gill Sans"/>
            </a:endParaRPr>
          </a:p>
        </p:txBody>
      </p:sp>
      <p:sp>
        <p:nvSpPr>
          <p:cNvPr id="3" name="TextBox 2"/>
          <p:cNvSpPr txBox="1"/>
          <p:nvPr/>
        </p:nvSpPr>
        <p:spPr>
          <a:xfrm>
            <a:off x="1295400" y="1752600"/>
            <a:ext cx="7239000" cy="4832092"/>
          </a:xfrm>
          <a:prstGeom prst="rect">
            <a:avLst/>
          </a:prstGeom>
          <a:noFill/>
        </p:spPr>
        <p:txBody>
          <a:bodyPr wrap="square" rtlCol="0">
            <a:spAutoFit/>
          </a:bodyPr>
          <a:lstStyle/>
          <a:p>
            <a:r>
              <a:rPr lang="en-US" sz="4400" dirty="0" smtClean="0"/>
              <a:t>Taxonomy</a:t>
            </a:r>
          </a:p>
          <a:p>
            <a:r>
              <a:rPr lang="en-US" sz="4400" dirty="0" smtClean="0"/>
              <a:t>Life history</a:t>
            </a:r>
          </a:p>
          <a:p>
            <a:r>
              <a:rPr lang="en-US" sz="4400" dirty="0" smtClean="0"/>
              <a:t>Habitat</a:t>
            </a:r>
          </a:p>
          <a:p>
            <a:r>
              <a:rPr lang="en-US" sz="4400" dirty="0" smtClean="0"/>
              <a:t>Ecological Needs at</a:t>
            </a:r>
          </a:p>
          <a:p>
            <a:r>
              <a:rPr lang="en-US" sz="4400" dirty="0"/>
              <a:t>	</a:t>
            </a:r>
            <a:r>
              <a:rPr lang="en-US" sz="4400" dirty="0" smtClean="0"/>
              <a:t>Individual level</a:t>
            </a:r>
          </a:p>
          <a:p>
            <a:r>
              <a:rPr lang="en-US" sz="4400" dirty="0"/>
              <a:t>	</a:t>
            </a:r>
            <a:r>
              <a:rPr lang="en-US" sz="4400" dirty="0" smtClean="0"/>
              <a:t>Population level</a:t>
            </a:r>
          </a:p>
          <a:p>
            <a:r>
              <a:rPr lang="en-US" sz="4400" dirty="0"/>
              <a:t>	</a:t>
            </a:r>
            <a:r>
              <a:rPr lang="en-US" sz="4400" dirty="0" smtClean="0"/>
              <a:t>Species level</a:t>
            </a:r>
            <a:endParaRPr lang="en-US" sz="4400" dirty="0"/>
          </a:p>
        </p:txBody>
      </p:sp>
      <p:sp>
        <p:nvSpPr>
          <p:cNvPr id="7" name="TextBox 6"/>
          <p:cNvSpPr txBox="1"/>
          <p:nvPr/>
        </p:nvSpPr>
        <p:spPr>
          <a:xfrm>
            <a:off x="2204027" y="-152400"/>
            <a:ext cx="6705600" cy="1477328"/>
          </a:xfrm>
          <a:prstGeom prst="rect">
            <a:avLst/>
          </a:prstGeom>
          <a:noFill/>
        </p:spPr>
        <p:txBody>
          <a:bodyPr wrap="square" rtlCol="0">
            <a:spAutoFit/>
          </a:bodyPr>
          <a:lstStyle/>
          <a:p>
            <a:pPr algn="ctr"/>
            <a:r>
              <a:rPr lang="en-US" sz="6600" b="1" dirty="0" smtClean="0"/>
              <a:t>Species’ Needs</a:t>
            </a:r>
          </a:p>
          <a:p>
            <a:pPr algn="ctr"/>
            <a:r>
              <a:rPr lang="en-US" sz="2400" b="1" dirty="0" smtClean="0"/>
              <a:t>INDIVIDUAL</a:t>
            </a: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77000" y="4354784"/>
            <a:ext cx="2667000" cy="2238375"/>
          </a:xfrm>
          <a:prstGeom prst="rect">
            <a:avLst/>
          </a:prstGeom>
        </p:spPr>
      </p:pic>
    </p:spTree>
    <p:extLst>
      <p:ext uri="{BB962C8B-B14F-4D97-AF65-F5344CB8AC3E}">
        <p14:creationId xmlns:p14="http://schemas.microsoft.com/office/powerpoint/2010/main" val="439344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4" descr="newmediapptbg.png"/>
          <p:cNvPicPr>
            <a:picLocks noChangeAspect="1"/>
          </p:cNvPicPr>
          <p:nvPr/>
        </p:nvPicPr>
        <p:blipFill>
          <a:blip r:embed="rId3">
            <a:extLst>
              <a:ext uri="{28A0092B-C50C-407E-A947-70E740481C1C}">
                <a14:useLocalDpi xmlns:a14="http://schemas.microsoft.com/office/drawing/2010/main" val="0"/>
              </a:ext>
            </a:extLst>
          </a:blip>
          <a:srcRect b="1538"/>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Content Placeholder 8"/>
          <p:cNvSpPr txBox="1">
            <a:spLocks/>
          </p:cNvSpPr>
          <p:nvPr/>
        </p:nvSpPr>
        <p:spPr>
          <a:xfrm>
            <a:off x="5861627" y="228600"/>
            <a:ext cx="3048000" cy="639763"/>
          </a:xfrm>
          <a:prstGeom prst="rect">
            <a:avLst/>
          </a:prstGeom>
        </p:spPr>
        <p:txBody>
          <a:bodyPr>
            <a:normAutofit/>
          </a:bodyPr>
          <a:lstStyle/>
          <a:p>
            <a:pPr marL="342900" indent="-342900" defTabSz="457200">
              <a:spcBef>
                <a:spcPct val="20000"/>
              </a:spcBef>
              <a:defRPr/>
            </a:pPr>
            <a:endParaRPr lang="en-US" sz="3200" dirty="0">
              <a:solidFill>
                <a:prstClr val="white"/>
              </a:solidFill>
              <a:effectLst>
                <a:outerShdw blurRad="50800" dist="38100" dir="2700000">
                  <a:srgbClr val="000000">
                    <a:alpha val="43000"/>
                  </a:srgbClr>
                </a:outerShdw>
              </a:effectLst>
              <a:latin typeface="Gill Sans"/>
              <a:cs typeface="Gill Sans"/>
            </a:endParaRPr>
          </a:p>
        </p:txBody>
      </p:sp>
      <p:sp>
        <p:nvSpPr>
          <p:cNvPr id="3" name="TextBox 2"/>
          <p:cNvSpPr txBox="1"/>
          <p:nvPr/>
        </p:nvSpPr>
        <p:spPr>
          <a:xfrm>
            <a:off x="2746083" y="1305004"/>
            <a:ext cx="3651834" cy="1107996"/>
          </a:xfrm>
          <a:prstGeom prst="rect">
            <a:avLst/>
          </a:prstGeom>
          <a:noFill/>
        </p:spPr>
        <p:txBody>
          <a:bodyPr wrap="none" rtlCol="0">
            <a:spAutoFit/>
          </a:bodyPr>
          <a:lstStyle/>
          <a:p>
            <a:r>
              <a:rPr lang="en-US" sz="6600" dirty="0" smtClean="0"/>
              <a:t>Taxonomy</a:t>
            </a:r>
            <a:endParaRPr lang="en-US" sz="6600" dirty="0"/>
          </a:p>
        </p:txBody>
      </p:sp>
      <p:pic>
        <p:nvPicPr>
          <p:cNvPr id="1026"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12702" y="2313654"/>
            <a:ext cx="2382650" cy="17889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460364" y="4262734"/>
            <a:ext cx="4059050" cy="461665"/>
          </a:xfrm>
          <a:prstGeom prst="rect">
            <a:avLst/>
          </a:prstGeom>
          <a:noFill/>
        </p:spPr>
        <p:txBody>
          <a:bodyPr wrap="square" rtlCol="0">
            <a:spAutoFit/>
          </a:bodyPr>
          <a:lstStyle/>
          <a:p>
            <a:r>
              <a:rPr lang="en-US" sz="2400" b="1" dirty="0" smtClean="0"/>
              <a:t>Preble’s Jumping Mouse</a:t>
            </a:r>
            <a:endParaRPr lang="en-US" sz="2400" b="1" dirty="0"/>
          </a:p>
        </p:txBody>
      </p:sp>
      <p:pic>
        <p:nvPicPr>
          <p:cNvPr id="1027" name="Picture 3"/>
          <p:cNvPicPr>
            <a:picLocks noChangeAspect="1" noChangeArrowheads="1"/>
          </p:cNvPicPr>
          <p:nvPr/>
        </p:nvPicPr>
        <p:blipFill rotWithShape="1">
          <a:blip r:embed="rId5">
            <a:extLst>
              <a:ext uri="{28A0092B-C50C-407E-A947-70E740481C1C}">
                <a14:useLocalDpi xmlns:a14="http://schemas.microsoft.com/office/drawing/2010/main" val="0"/>
              </a:ext>
            </a:extLst>
          </a:blip>
          <a:srcRect l="16939" t="51612" r="31523" b="33334"/>
          <a:stretch/>
        </p:blipFill>
        <p:spPr bwMode="auto">
          <a:xfrm>
            <a:off x="-990600" y="4876800"/>
            <a:ext cx="11136421" cy="1828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descr="C:\Users\jengle\Downloads\8-19-13_Gunnisons_PDs_Gunnisoni_Deckers_CO_FWS.jp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r="10150" b="19728"/>
          <a:stretch/>
        </p:blipFill>
        <p:spPr bwMode="auto">
          <a:xfrm>
            <a:off x="5410200" y="2303715"/>
            <a:ext cx="2683998" cy="1798841"/>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p:cNvSpPr txBox="1"/>
          <p:nvPr/>
        </p:nvSpPr>
        <p:spPr>
          <a:xfrm>
            <a:off x="5181600" y="4262734"/>
            <a:ext cx="3200400" cy="461665"/>
          </a:xfrm>
          <a:prstGeom prst="rect">
            <a:avLst/>
          </a:prstGeom>
          <a:noFill/>
        </p:spPr>
        <p:txBody>
          <a:bodyPr wrap="square" rtlCol="0">
            <a:spAutoFit/>
          </a:bodyPr>
          <a:lstStyle/>
          <a:p>
            <a:r>
              <a:rPr lang="en-US" sz="2400" b="1" dirty="0" smtClean="0"/>
              <a:t>Gunnison’s Prairie Dog</a:t>
            </a:r>
            <a:endParaRPr lang="en-US" sz="2400" b="1" dirty="0"/>
          </a:p>
        </p:txBody>
      </p:sp>
      <p:sp>
        <p:nvSpPr>
          <p:cNvPr id="11" name="TextBox 10"/>
          <p:cNvSpPr txBox="1"/>
          <p:nvPr/>
        </p:nvSpPr>
        <p:spPr>
          <a:xfrm>
            <a:off x="2204027" y="-152400"/>
            <a:ext cx="6705600" cy="1477328"/>
          </a:xfrm>
          <a:prstGeom prst="rect">
            <a:avLst/>
          </a:prstGeom>
          <a:noFill/>
        </p:spPr>
        <p:txBody>
          <a:bodyPr wrap="square" rtlCol="0">
            <a:spAutoFit/>
          </a:bodyPr>
          <a:lstStyle/>
          <a:p>
            <a:pPr algn="ctr"/>
            <a:r>
              <a:rPr lang="en-US" sz="6600" b="1" dirty="0" smtClean="0"/>
              <a:t>Species’ Needs</a:t>
            </a:r>
          </a:p>
          <a:p>
            <a:pPr algn="ctr"/>
            <a:r>
              <a:rPr lang="en-US" sz="2400" b="1" dirty="0" smtClean="0"/>
              <a:t>INDIVIDUAL</a:t>
            </a:r>
          </a:p>
        </p:txBody>
      </p:sp>
    </p:spTree>
    <p:extLst>
      <p:ext uri="{BB962C8B-B14F-4D97-AF65-F5344CB8AC3E}">
        <p14:creationId xmlns:p14="http://schemas.microsoft.com/office/powerpoint/2010/main" val="251946133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4" descr="newmediapptbg.png"/>
          <p:cNvPicPr>
            <a:picLocks noChangeAspect="1"/>
          </p:cNvPicPr>
          <p:nvPr/>
        </p:nvPicPr>
        <p:blipFill>
          <a:blip r:embed="rId3">
            <a:extLst>
              <a:ext uri="{28A0092B-C50C-407E-A947-70E740481C1C}">
                <a14:useLocalDpi xmlns:a14="http://schemas.microsoft.com/office/drawing/2010/main" val="0"/>
              </a:ext>
            </a:extLst>
          </a:blip>
          <a:srcRect b="1538"/>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Content Placeholder 8"/>
          <p:cNvSpPr txBox="1">
            <a:spLocks/>
          </p:cNvSpPr>
          <p:nvPr/>
        </p:nvSpPr>
        <p:spPr>
          <a:xfrm>
            <a:off x="5861627" y="228600"/>
            <a:ext cx="3048000" cy="639763"/>
          </a:xfrm>
          <a:prstGeom prst="rect">
            <a:avLst/>
          </a:prstGeom>
        </p:spPr>
        <p:txBody>
          <a:bodyPr>
            <a:normAutofit/>
          </a:bodyPr>
          <a:lstStyle/>
          <a:p>
            <a:pPr marL="342900" indent="-342900" defTabSz="457200">
              <a:spcBef>
                <a:spcPct val="20000"/>
              </a:spcBef>
              <a:defRPr/>
            </a:pPr>
            <a:endParaRPr lang="en-US" sz="3200" dirty="0">
              <a:solidFill>
                <a:prstClr val="white"/>
              </a:solidFill>
              <a:effectLst>
                <a:outerShdw blurRad="50800" dist="38100" dir="2700000">
                  <a:srgbClr val="000000">
                    <a:alpha val="43000"/>
                  </a:srgbClr>
                </a:outerShdw>
              </a:effectLst>
              <a:latin typeface="Gill Sans"/>
              <a:cs typeface="Gill Sans"/>
            </a:endParaRPr>
          </a:p>
        </p:txBody>
      </p:sp>
      <p:sp>
        <p:nvSpPr>
          <p:cNvPr id="5" name="TextBox 4"/>
          <p:cNvSpPr txBox="1"/>
          <p:nvPr/>
        </p:nvSpPr>
        <p:spPr>
          <a:xfrm>
            <a:off x="2590800" y="1371600"/>
            <a:ext cx="4030783" cy="1107996"/>
          </a:xfrm>
          <a:prstGeom prst="rect">
            <a:avLst/>
          </a:prstGeom>
          <a:noFill/>
        </p:spPr>
        <p:txBody>
          <a:bodyPr wrap="none" rtlCol="0">
            <a:spAutoFit/>
          </a:bodyPr>
          <a:lstStyle/>
          <a:p>
            <a:r>
              <a:rPr lang="en-US" sz="6600" dirty="0" smtClean="0"/>
              <a:t>Life History</a:t>
            </a:r>
            <a:endParaRPr lang="en-US" sz="6600" dirty="0"/>
          </a:p>
        </p:txBody>
      </p:sp>
      <p:pic>
        <p:nvPicPr>
          <p:cNvPr id="6" name="Picture 5" descr="http://www.arkive.org/media/50/50F6AFD4-D604-415E-B829-9B9B33A91ED6/Presentation.Large/California-red-legged-frog-spawn.jpg"/>
          <p:cNvPicPr/>
          <p:nvPr/>
        </p:nvPicPr>
        <p:blipFill rotWithShape="1">
          <a:blip r:embed="rId4" cstate="print">
            <a:extLst>
              <a:ext uri="{28A0092B-C50C-407E-A947-70E740481C1C}">
                <a14:useLocalDpi xmlns:a14="http://schemas.microsoft.com/office/drawing/2010/main" val="0"/>
              </a:ext>
            </a:extLst>
          </a:blip>
          <a:srcRect l="12893" t="26388" r="17925"/>
          <a:stretch/>
        </p:blipFill>
        <p:spPr bwMode="auto">
          <a:xfrm>
            <a:off x="3658235" y="2539184"/>
            <a:ext cx="1523365" cy="1247775"/>
          </a:xfrm>
          <a:prstGeom prst="rect">
            <a:avLst/>
          </a:prstGeom>
          <a:noFill/>
          <a:ln>
            <a:noFill/>
          </a:ln>
          <a:extLst>
            <a:ext uri="{53640926-AAD7-44D8-BBD7-CCE9431645EC}">
              <a14:shadowObscured xmlns:a14="http://schemas.microsoft.com/office/drawing/2010/main"/>
            </a:ext>
          </a:extLst>
        </p:spPr>
      </p:pic>
      <p:pic>
        <p:nvPicPr>
          <p:cNvPr id="7" name="il_fi" descr="http://lpfw.org/wp-content/uploads/2012/04/red-legged-frog-tadpole.jpg"/>
          <p:cNvPicPr/>
          <p:nvPr/>
        </p:nvPicPr>
        <p:blipFill rotWithShape="1">
          <a:blip r:embed="rId5">
            <a:extLst>
              <a:ext uri="{28A0092B-C50C-407E-A947-70E740481C1C}">
                <a14:useLocalDpi xmlns:a14="http://schemas.microsoft.com/office/drawing/2010/main" val="0"/>
              </a:ext>
            </a:extLst>
          </a:blip>
          <a:srcRect l="6572" t="16811" r="5143" b="14223"/>
          <a:stretch/>
        </p:blipFill>
        <p:spPr bwMode="auto">
          <a:xfrm>
            <a:off x="5943600" y="3862070"/>
            <a:ext cx="1600200" cy="862330"/>
          </a:xfrm>
          <a:prstGeom prst="rect">
            <a:avLst/>
          </a:prstGeom>
          <a:noFill/>
          <a:ln>
            <a:noFill/>
          </a:ln>
          <a:extLst>
            <a:ext uri="{53640926-AAD7-44D8-BBD7-CCE9431645EC}">
              <a14:shadowObscured xmlns:a14="http://schemas.microsoft.com/office/drawing/2010/main"/>
            </a:ext>
          </a:extLst>
        </p:spPr>
      </p:pic>
      <p:pic>
        <p:nvPicPr>
          <p:cNvPr id="8" name="il_fi" descr="http://www.roadtoadmusic.com/images/DSC04410crop.jpg"/>
          <p:cNvPicPr/>
          <p:nvPr/>
        </p:nvPicPr>
        <p:blipFill rotWithShape="1">
          <a:blip r:embed="rId6" cstate="print">
            <a:extLst>
              <a:ext uri="{28A0092B-C50C-407E-A947-70E740481C1C}">
                <a14:useLocalDpi xmlns:a14="http://schemas.microsoft.com/office/drawing/2010/main" val="0"/>
              </a:ext>
            </a:extLst>
          </a:blip>
          <a:srcRect l="33333" t="24039" b="13133"/>
          <a:stretch/>
        </p:blipFill>
        <p:spPr bwMode="auto">
          <a:xfrm>
            <a:off x="3581400" y="5257800"/>
            <a:ext cx="1981200" cy="1014096"/>
          </a:xfrm>
          <a:prstGeom prst="rect">
            <a:avLst/>
          </a:prstGeom>
          <a:noFill/>
          <a:ln>
            <a:noFill/>
          </a:ln>
          <a:extLst>
            <a:ext uri="{53640926-AAD7-44D8-BBD7-CCE9431645EC}">
              <a14:shadowObscured xmlns:a14="http://schemas.microsoft.com/office/drawing/2010/main"/>
            </a:ext>
          </a:extLst>
        </p:spPr>
      </p:pic>
      <p:pic>
        <p:nvPicPr>
          <p:cNvPr id="9" name="il_fi" descr="http://www.savethefrogs.com/amphibians/images/Rana-draytonii-Edgar-Ortega-328.jpg"/>
          <p:cNvPicPr/>
          <p:nvPr/>
        </p:nvPicPr>
        <p:blipFill rotWithShape="1">
          <a:blip r:embed="rId7">
            <a:extLst>
              <a:ext uri="{28A0092B-C50C-407E-A947-70E740481C1C}">
                <a14:useLocalDpi xmlns:a14="http://schemas.microsoft.com/office/drawing/2010/main" val="0"/>
              </a:ext>
            </a:extLst>
          </a:blip>
          <a:srcRect t="4531" b="9899"/>
          <a:stretch/>
        </p:blipFill>
        <p:spPr bwMode="auto">
          <a:xfrm flipH="1">
            <a:off x="1142366" y="3736848"/>
            <a:ext cx="2286634" cy="1430465"/>
          </a:xfrm>
          <a:prstGeom prst="rect">
            <a:avLst/>
          </a:prstGeom>
          <a:noFill/>
          <a:ln>
            <a:noFill/>
          </a:ln>
          <a:extLst>
            <a:ext uri="{53640926-AAD7-44D8-BBD7-CCE9431645EC}">
              <a14:shadowObscured xmlns:a14="http://schemas.microsoft.com/office/drawing/2010/main"/>
            </a:ext>
          </a:extLst>
        </p:spPr>
      </p:pic>
      <p:sp>
        <p:nvSpPr>
          <p:cNvPr id="3" name="Bent Arrow 2"/>
          <p:cNvSpPr/>
          <p:nvPr/>
        </p:nvSpPr>
        <p:spPr>
          <a:xfrm rot="5400000">
            <a:off x="5635752" y="2895600"/>
            <a:ext cx="813816" cy="868680"/>
          </a:xfrm>
          <a:prstGeom prst="ben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2" name="Bent Arrow 11"/>
          <p:cNvSpPr/>
          <p:nvPr/>
        </p:nvSpPr>
        <p:spPr>
          <a:xfrm rot="16200000">
            <a:off x="2282952" y="5330508"/>
            <a:ext cx="813816" cy="868680"/>
          </a:xfrm>
          <a:prstGeom prst="ben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3" name="Bent Arrow 12"/>
          <p:cNvSpPr/>
          <p:nvPr/>
        </p:nvSpPr>
        <p:spPr>
          <a:xfrm rot="10800000">
            <a:off x="5638801" y="4923600"/>
            <a:ext cx="813816" cy="868680"/>
          </a:xfrm>
          <a:prstGeom prst="ben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4" name="Bent Arrow 13"/>
          <p:cNvSpPr/>
          <p:nvPr/>
        </p:nvSpPr>
        <p:spPr>
          <a:xfrm>
            <a:off x="2386584" y="2667000"/>
            <a:ext cx="813816" cy="868680"/>
          </a:xfrm>
          <a:prstGeom prst="ben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5" name="TextBox 14"/>
          <p:cNvSpPr txBox="1"/>
          <p:nvPr/>
        </p:nvSpPr>
        <p:spPr>
          <a:xfrm>
            <a:off x="2204027" y="-152400"/>
            <a:ext cx="6705600" cy="1477328"/>
          </a:xfrm>
          <a:prstGeom prst="rect">
            <a:avLst/>
          </a:prstGeom>
          <a:noFill/>
        </p:spPr>
        <p:txBody>
          <a:bodyPr wrap="square" rtlCol="0">
            <a:spAutoFit/>
          </a:bodyPr>
          <a:lstStyle/>
          <a:p>
            <a:pPr algn="ctr"/>
            <a:r>
              <a:rPr lang="en-US" sz="6600" b="1" dirty="0" smtClean="0"/>
              <a:t>Species’ Needs</a:t>
            </a:r>
          </a:p>
          <a:p>
            <a:pPr algn="ctr"/>
            <a:r>
              <a:rPr lang="en-US" sz="2400" b="1" dirty="0" smtClean="0"/>
              <a:t>INDIVIDUAL</a:t>
            </a:r>
          </a:p>
        </p:txBody>
      </p:sp>
    </p:spTree>
    <p:extLst>
      <p:ext uri="{BB962C8B-B14F-4D97-AF65-F5344CB8AC3E}">
        <p14:creationId xmlns:p14="http://schemas.microsoft.com/office/powerpoint/2010/main" val="2519461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2" grpId="0" animBg="1"/>
      <p:bldP spid="13" grpId="0" animBg="1"/>
      <p:bldP spid="1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204027" y="-152400"/>
            <a:ext cx="6705600" cy="1477328"/>
          </a:xfrm>
          <a:prstGeom prst="rect">
            <a:avLst/>
          </a:prstGeom>
          <a:noFill/>
        </p:spPr>
        <p:txBody>
          <a:bodyPr wrap="square" rtlCol="0">
            <a:spAutoFit/>
          </a:bodyPr>
          <a:lstStyle/>
          <a:p>
            <a:pPr algn="ctr"/>
            <a:r>
              <a:rPr lang="en-US" sz="6600" b="1" dirty="0" smtClean="0"/>
              <a:t>Species’ Needs</a:t>
            </a:r>
          </a:p>
          <a:p>
            <a:pPr algn="ctr"/>
            <a:r>
              <a:rPr lang="en-US" sz="2400" b="1" dirty="0" smtClean="0"/>
              <a:t>INDIVIDUAL</a:t>
            </a:r>
          </a:p>
        </p:txBody>
      </p:sp>
      <p:pic>
        <p:nvPicPr>
          <p:cNvPr id="3074" name="Picture 4" descr="newmediapptbg.png"/>
          <p:cNvPicPr>
            <a:picLocks noChangeAspect="1"/>
          </p:cNvPicPr>
          <p:nvPr/>
        </p:nvPicPr>
        <p:blipFill>
          <a:blip r:embed="rId3">
            <a:extLst>
              <a:ext uri="{28A0092B-C50C-407E-A947-70E740481C1C}">
                <a14:useLocalDpi xmlns:a14="http://schemas.microsoft.com/office/drawing/2010/main" val="0"/>
              </a:ext>
            </a:extLst>
          </a:blip>
          <a:srcRect b="1538"/>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Content Placeholder 8"/>
          <p:cNvSpPr txBox="1">
            <a:spLocks/>
          </p:cNvSpPr>
          <p:nvPr/>
        </p:nvSpPr>
        <p:spPr>
          <a:xfrm>
            <a:off x="5861627" y="228600"/>
            <a:ext cx="3048000" cy="639763"/>
          </a:xfrm>
          <a:prstGeom prst="rect">
            <a:avLst/>
          </a:prstGeom>
        </p:spPr>
        <p:txBody>
          <a:bodyPr>
            <a:normAutofit/>
          </a:bodyPr>
          <a:lstStyle/>
          <a:p>
            <a:pPr marL="342900" indent="-342900" defTabSz="457200">
              <a:spcBef>
                <a:spcPct val="20000"/>
              </a:spcBef>
              <a:defRPr/>
            </a:pPr>
            <a:endParaRPr lang="en-US" sz="3200" dirty="0">
              <a:solidFill>
                <a:prstClr val="white"/>
              </a:solidFill>
              <a:effectLst>
                <a:outerShdw blurRad="50800" dist="38100" dir="2700000">
                  <a:srgbClr val="000000">
                    <a:alpha val="43000"/>
                  </a:srgbClr>
                </a:outerShdw>
              </a:effectLst>
              <a:latin typeface="Gill Sans"/>
              <a:cs typeface="Gill Sans"/>
            </a:endParaRPr>
          </a:p>
        </p:txBody>
      </p:sp>
      <p:pic>
        <p:nvPicPr>
          <p:cNvPr id="2050" name="Picture 2" descr="C:\Users\jengle\Downloads\BT Life Cycle 2008.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7576" y="-152400"/>
            <a:ext cx="9251576" cy="71489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061724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4" descr="newmediapptbg.png"/>
          <p:cNvPicPr>
            <a:picLocks noChangeAspect="1"/>
          </p:cNvPicPr>
          <p:nvPr/>
        </p:nvPicPr>
        <p:blipFill>
          <a:blip r:embed="rId3">
            <a:extLst>
              <a:ext uri="{28A0092B-C50C-407E-A947-70E740481C1C}">
                <a14:useLocalDpi xmlns:a14="http://schemas.microsoft.com/office/drawing/2010/main" val="0"/>
              </a:ext>
            </a:extLst>
          </a:blip>
          <a:srcRect b="1538"/>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Content Placeholder 8"/>
          <p:cNvSpPr txBox="1">
            <a:spLocks/>
          </p:cNvSpPr>
          <p:nvPr/>
        </p:nvSpPr>
        <p:spPr>
          <a:xfrm>
            <a:off x="5861627" y="228600"/>
            <a:ext cx="3048000" cy="639763"/>
          </a:xfrm>
          <a:prstGeom prst="rect">
            <a:avLst/>
          </a:prstGeom>
        </p:spPr>
        <p:txBody>
          <a:bodyPr>
            <a:normAutofit/>
          </a:bodyPr>
          <a:lstStyle/>
          <a:p>
            <a:pPr marL="342900" indent="-342900" defTabSz="457200">
              <a:spcBef>
                <a:spcPct val="20000"/>
              </a:spcBef>
              <a:defRPr/>
            </a:pPr>
            <a:endParaRPr lang="en-US" sz="3200" dirty="0">
              <a:solidFill>
                <a:prstClr val="white"/>
              </a:solidFill>
              <a:effectLst>
                <a:outerShdw blurRad="50800" dist="38100" dir="2700000">
                  <a:srgbClr val="000000">
                    <a:alpha val="43000"/>
                  </a:srgbClr>
                </a:outerShdw>
              </a:effectLst>
              <a:latin typeface="Gill Sans"/>
              <a:cs typeface="Gill Sans"/>
            </a:endParaRPr>
          </a:p>
        </p:txBody>
      </p:sp>
      <p:graphicFrame>
        <p:nvGraphicFramePr>
          <p:cNvPr id="5" name="Table 4"/>
          <p:cNvGraphicFramePr>
            <a:graphicFrameLocks noGrp="1"/>
          </p:cNvGraphicFramePr>
          <p:nvPr>
            <p:extLst>
              <p:ext uri="{D42A27DB-BD31-4B8C-83A1-F6EECF244321}">
                <p14:modId xmlns:p14="http://schemas.microsoft.com/office/powerpoint/2010/main" val="162680363"/>
              </p:ext>
            </p:extLst>
          </p:nvPr>
        </p:nvGraphicFramePr>
        <p:xfrm>
          <a:off x="457200" y="1295400"/>
          <a:ext cx="8251807" cy="5562595"/>
        </p:xfrm>
        <a:graphic>
          <a:graphicData uri="http://schemas.openxmlformats.org/drawingml/2006/table">
            <a:tbl>
              <a:tblPr firstRow="1" firstCol="1" bandRow="1"/>
              <a:tblGrid>
                <a:gridCol w="686378"/>
                <a:gridCol w="686378"/>
                <a:gridCol w="610113"/>
                <a:gridCol w="610113"/>
                <a:gridCol w="686378"/>
                <a:gridCol w="686378"/>
                <a:gridCol w="686378"/>
                <a:gridCol w="610113"/>
                <a:gridCol w="610113"/>
                <a:gridCol w="579608"/>
                <a:gridCol w="533851"/>
                <a:gridCol w="634199"/>
                <a:gridCol w="631807"/>
              </a:tblGrid>
              <a:tr h="270459">
                <a:tc>
                  <a:txBody>
                    <a:bodyPr/>
                    <a:lstStyle/>
                    <a:p>
                      <a:pPr marL="0" marR="0" algn="ctr">
                        <a:lnSpc>
                          <a:spcPct val="115000"/>
                        </a:lnSpc>
                        <a:spcBef>
                          <a:spcPts val="0"/>
                        </a:spcBef>
                        <a:spcAft>
                          <a:spcPts val="0"/>
                        </a:spcAft>
                      </a:pPr>
                      <a:r>
                        <a:rPr lang="en-US" sz="1100" b="1" dirty="0">
                          <a:effectLst/>
                          <a:latin typeface="Calibri"/>
                          <a:ea typeface="Calibri"/>
                          <a:cs typeface="Times New Roman"/>
                        </a:rPr>
                        <a:t> </a:t>
                      </a:r>
                      <a:endParaRPr lang="en-US" sz="1100" dirty="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100" b="1">
                          <a:effectLst/>
                          <a:latin typeface="Calibri"/>
                          <a:ea typeface="Calibri"/>
                          <a:cs typeface="Times New Roman"/>
                        </a:rPr>
                        <a:t>Jan</a:t>
                      </a:r>
                      <a:endParaRPr lang="en-US" sz="110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100" b="1">
                          <a:effectLst/>
                          <a:latin typeface="Calibri"/>
                          <a:ea typeface="Calibri"/>
                          <a:cs typeface="Times New Roman"/>
                        </a:rPr>
                        <a:t>Feb</a:t>
                      </a:r>
                      <a:endParaRPr lang="en-US" sz="110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100" b="1">
                          <a:effectLst/>
                          <a:latin typeface="Calibri"/>
                          <a:ea typeface="Calibri"/>
                          <a:cs typeface="Times New Roman"/>
                        </a:rPr>
                        <a:t>Mar</a:t>
                      </a:r>
                      <a:endParaRPr lang="en-US" sz="110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100" b="1">
                          <a:effectLst/>
                          <a:latin typeface="Calibri"/>
                          <a:ea typeface="Calibri"/>
                          <a:cs typeface="Times New Roman"/>
                        </a:rPr>
                        <a:t>Apr</a:t>
                      </a:r>
                      <a:endParaRPr lang="en-US" sz="110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100" b="1">
                          <a:effectLst/>
                          <a:latin typeface="Calibri"/>
                          <a:ea typeface="Calibri"/>
                          <a:cs typeface="Times New Roman"/>
                        </a:rPr>
                        <a:t>May</a:t>
                      </a:r>
                      <a:endParaRPr lang="en-US" sz="110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100" b="1">
                          <a:effectLst/>
                          <a:latin typeface="Calibri"/>
                          <a:ea typeface="Calibri"/>
                          <a:cs typeface="Times New Roman"/>
                        </a:rPr>
                        <a:t>Jun</a:t>
                      </a:r>
                      <a:endParaRPr lang="en-US" sz="110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100" b="1">
                          <a:effectLst/>
                          <a:latin typeface="Calibri"/>
                          <a:ea typeface="Calibri"/>
                          <a:cs typeface="Times New Roman"/>
                        </a:rPr>
                        <a:t>Jul</a:t>
                      </a:r>
                      <a:endParaRPr lang="en-US" sz="110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100" b="1">
                          <a:effectLst/>
                          <a:latin typeface="Calibri"/>
                          <a:ea typeface="Calibri"/>
                          <a:cs typeface="Times New Roman"/>
                        </a:rPr>
                        <a:t>Aug</a:t>
                      </a:r>
                      <a:endParaRPr lang="en-US" sz="110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100" b="1">
                          <a:effectLst/>
                          <a:latin typeface="Calibri"/>
                          <a:ea typeface="Calibri"/>
                          <a:cs typeface="Times New Roman"/>
                        </a:rPr>
                        <a:t>Sept</a:t>
                      </a:r>
                      <a:endParaRPr lang="en-US" sz="110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100" b="1">
                          <a:effectLst/>
                          <a:latin typeface="Calibri"/>
                          <a:ea typeface="Calibri"/>
                          <a:cs typeface="Times New Roman"/>
                        </a:rPr>
                        <a:t>Oct</a:t>
                      </a:r>
                      <a:endParaRPr lang="en-US" sz="110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100" b="1">
                          <a:effectLst/>
                          <a:latin typeface="Calibri"/>
                          <a:ea typeface="Calibri"/>
                          <a:cs typeface="Times New Roman"/>
                        </a:rPr>
                        <a:t>Nov</a:t>
                      </a:r>
                      <a:endParaRPr lang="en-US" sz="110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100" b="1" dirty="0">
                          <a:effectLst/>
                          <a:latin typeface="Calibri"/>
                          <a:ea typeface="Calibri"/>
                          <a:cs typeface="Times New Roman"/>
                        </a:rPr>
                        <a:t>Dec</a:t>
                      </a:r>
                      <a:endParaRPr lang="en-US" sz="1100" dirty="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97848">
                <a:tc rowSpan="5">
                  <a:txBody>
                    <a:bodyPr/>
                    <a:lstStyle/>
                    <a:p>
                      <a:pPr marL="71755" marR="71755" algn="ctr">
                        <a:lnSpc>
                          <a:spcPct val="115000"/>
                        </a:lnSpc>
                        <a:spcBef>
                          <a:spcPts val="0"/>
                        </a:spcBef>
                        <a:spcAft>
                          <a:spcPts val="0"/>
                        </a:spcAft>
                      </a:pPr>
                      <a:r>
                        <a:rPr lang="en-US" sz="1800" b="1" dirty="0">
                          <a:effectLst/>
                          <a:latin typeface="Calibri"/>
                          <a:ea typeface="Calibri"/>
                          <a:cs typeface="Times New Roman"/>
                        </a:rPr>
                        <a:t>Year 1</a:t>
                      </a:r>
                    </a:p>
                  </a:txBody>
                  <a:tcPr marL="68580" marR="68580" marT="0" marB="0" vert="vert27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1100">
                          <a:effectLst/>
                          <a:latin typeface="Calibri"/>
                          <a:ea typeface="Calibri"/>
                          <a:cs typeface="Times New Roman"/>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1100">
                          <a:effectLst/>
                          <a:latin typeface="Calibri"/>
                          <a:ea typeface="Calibri"/>
                          <a:cs typeface="Times New Roman"/>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4">
                  <a:txBody>
                    <a:bodyPr/>
                    <a:lstStyle/>
                    <a:p>
                      <a:pPr marL="0" marR="0" algn="ctr">
                        <a:lnSpc>
                          <a:spcPct val="115000"/>
                        </a:lnSpc>
                        <a:spcBef>
                          <a:spcPts val="0"/>
                        </a:spcBef>
                        <a:spcAft>
                          <a:spcPts val="0"/>
                        </a:spcAft>
                      </a:pPr>
                      <a:r>
                        <a:rPr lang="en-US" sz="1400" b="1" dirty="0">
                          <a:effectLst/>
                          <a:latin typeface="Calibri"/>
                          <a:ea typeface="Calibri"/>
                          <a:cs typeface="Times New Roman"/>
                        </a:rPr>
                        <a:t>Egg development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BE5F1"/>
                    </a:solidFill>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marR="0">
                        <a:lnSpc>
                          <a:spcPct val="115000"/>
                        </a:lnSpc>
                        <a:spcBef>
                          <a:spcPts val="0"/>
                        </a:spcBef>
                        <a:spcAft>
                          <a:spcPts val="0"/>
                        </a:spcAft>
                      </a:pPr>
                      <a:r>
                        <a:rPr lang="en-US" sz="1100">
                          <a:effectLst/>
                          <a:latin typeface="Calibri"/>
                          <a:ea typeface="Calibri"/>
                          <a:cs typeface="Times New Roman"/>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1100">
                          <a:effectLst/>
                          <a:latin typeface="Calibri"/>
                          <a:ea typeface="Calibri"/>
                          <a:cs typeface="Times New Roman"/>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1100">
                          <a:effectLst/>
                          <a:latin typeface="Calibri"/>
                          <a:ea typeface="Calibri"/>
                          <a:cs typeface="Times New Roman"/>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1100">
                          <a:effectLst/>
                          <a:latin typeface="Calibri"/>
                          <a:ea typeface="Calibri"/>
                          <a:cs typeface="Times New Roman"/>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1100">
                          <a:effectLst/>
                          <a:latin typeface="Calibri"/>
                          <a:ea typeface="Calibri"/>
                          <a:cs typeface="Times New Roman"/>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1100">
                          <a:effectLst/>
                          <a:latin typeface="Calibri"/>
                          <a:ea typeface="Calibri"/>
                          <a:cs typeface="Times New Roman"/>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97848">
                <a:tc vMerge="1">
                  <a:txBody>
                    <a:bodyPr/>
                    <a:lstStyle/>
                    <a:p>
                      <a:endParaRPr lang="en-US"/>
                    </a:p>
                  </a:txBody>
                  <a:tcPr/>
                </a:tc>
                <a:tc>
                  <a:txBody>
                    <a:bodyPr/>
                    <a:lstStyle/>
                    <a:p>
                      <a:pPr marL="0" marR="0">
                        <a:lnSpc>
                          <a:spcPct val="115000"/>
                        </a:lnSpc>
                        <a:spcBef>
                          <a:spcPts val="0"/>
                        </a:spcBef>
                        <a:spcAft>
                          <a:spcPts val="0"/>
                        </a:spcAft>
                      </a:pPr>
                      <a:r>
                        <a:rPr lang="en-US" sz="1100">
                          <a:effectLst/>
                          <a:latin typeface="Calibri"/>
                          <a:ea typeface="Calibri"/>
                          <a:cs typeface="Times New Roman"/>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1100">
                          <a:effectLst/>
                          <a:latin typeface="Calibri"/>
                          <a:ea typeface="Calibri"/>
                          <a:cs typeface="Times New Roman"/>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1100">
                          <a:effectLst/>
                          <a:latin typeface="Calibri"/>
                          <a:ea typeface="Calibri"/>
                          <a:cs typeface="Times New Roman"/>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5">
                  <a:txBody>
                    <a:bodyPr/>
                    <a:lstStyle/>
                    <a:p>
                      <a:pPr marL="0" marR="0" algn="ctr">
                        <a:lnSpc>
                          <a:spcPct val="115000"/>
                        </a:lnSpc>
                        <a:spcBef>
                          <a:spcPts val="0"/>
                        </a:spcBef>
                        <a:spcAft>
                          <a:spcPts val="0"/>
                        </a:spcAft>
                      </a:pPr>
                      <a:r>
                        <a:rPr lang="en-US" sz="1400" b="1" dirty="0">
                          <a:effectLst/>
                          <a:latin typeface="Calibri"/>
                          <a:ea typeface="Calibri"/>
                          <a:cs typeface="Times New Roman"/>
                        </a:rPr>
                        <a:t>Larval development/aquatic foraging</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C0D9"/>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marR="0">
                        <a:lnSpc>
                          <a:spcPct val="115000"/>
                        </a:lnSpc>
                        <a:spcBef>
                          <a:spcPts val="0"/>
                        </a:spcBef>
                        <a:spcAft>
                          <a:spcPts val="0"/>
                        </a:spcAft>
                      </a:pPr>
                      <a:r>
                        <a:rPr lang="en-US" sz="1100">
                          <a:effectLst/>
                          <a:latin typeface="Calibri"/>
                          <a:ea typeface="Calibri"/>
                          <a:cs typeface="Times New Roman"/>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1100">
                          <a:effectLst/>
                          <a:latin typeface="Calibri"/>
                          <a:ea typeface="Calibri"/>
                          <a:cs typeface="Times New Roman"/>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1100">
                          <a:effectLst/>
                          <a:latin typeface="Calibri"/>
                          <a:ea typeface="Calibri"/>
                          <a:cs typeface="Times New Roman"/>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1100" dirty="0">
                          <a:effectLst/>
                          <a:latin typeface="Calibri"/>
                          <a:ea typeface="Calibri"/>
                          <a:cs typeface="Times New Roman"/>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97848">
                <a:tc vMerge="1">
                  <a:txBody>
                    <a:bodyPr/>
                    <a:lstStyle/>
                    <a:p>
                      <a:endParaRPr lang="en-US"/>
                    </a:p>
                  </a:txBody>
                  <a:tcPr/>
                </a:tc>
                <a:tc>
                  <a:txBody>
                    <a:bodyPr/>
                    <a:lstStyle/>
                    <a:p>
                      <a:pPr marL="0" marR="0">
                        <a:lnSpc>
                          <a:spcPct val="115000"/>
                        </a:lnSpc>
                        <a:spcBef>
                          <a:spcPts val="0"/>
                        </a:spcBef>
                        <a:spcAft>
                          <a:spcPts val="0"/>
                        </a:spcAft>
                      </a:pPr>
                      <a:r>
                        <a:rPr lang="en-US" sz="1100">
                          <a:effectLst/>
                          <a:latin typeface="Calibri"/>
                          <a:ea typeface="Calibri"/>
                          <a:cs typeface="Times New Roman"/>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1100">
                          <a:effectLst/>
                          <a:latin typeface="Calibri"/>
                          <a:ea typeface="Calibri"/>
                          <a:cs typeface="Times New Roman"/>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1100">
                          <a:effectLst/>
                          <a:latin typeface="Calibri"/>
                          <a:ea typeface="Calibri"/>
                          <a:cs typeface="Times New Roman"/>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1100">
                          <a:effectLst/>
                          <a:latin typeface="Calibri"/>
                          <a:ea typeface="Calibri"/>
                          <a:cs typeface="Times New Roman"/>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1100" dirty="0">
                          <a:effectLst/>
                          <a:latin typeface="Calibri"/>
                          <a:ea typeface="Calibri"/>
                          <a:cs typeface="Times New Roman"/>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1100">
                          <a:effectLst/>
                          <a:latin typeface="Calibri"/>
                          <a:ea typeface="Calibri"/>
                          <a:cs typeface="Times New Roman"/>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5">
                  <a:txBody>
                    <a:bodyPr/>
                    <a:lstStyle/>
                    <a:p>
                      <a:pPr marL="0" marR="0" algn="ctr">
                        <a:lnSpc>
                          <a:spcPct val="115000"/>
                        </a:lnSpc>
                        <a:spcBef>
                          <a:spcPts val="0"/>
                        </a:spcBef>
                        <a:spcAft>
                          <a:spcPts val="0"/>
                        </a:spcAft>
                      </a:pPr>
                      <a:r>
                        <a:rPr lang="en-US" sz="1400" b="1" dirty="0">
                          <a:effectLst/>
                          <a:latin typeface="Calibri"/>
                          <a:ea typeface="Calibri"/>
                          <a:cs typeface="Times New Roman"/>
                        </a:rPr>
                        <a:t>Metamorphosis</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5B8B7"/>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marR="0">
                        <a:lnSpc>
                          <a:spcPct val="115000"/>
                        </a:lnSpc>
                        <a:spcBef>
                          <a:spcPts val="0"/>
                        </a:spcBef>
                        <a:spcAft>
                          <a:spcPts val="0"/>
                        </a:spcAft>
                      </a:pPr>
                      <a:r>
                        <a:rPr lang="en-US" sz="1100">
                          <a:effectLst/>
                          <a:latin typeface="Calibri"/>
                          <a:ea typeface="Calibri"/>
                          <a:cs typeface="Times New Roman"/>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97848">
                <a:tc vMerge="1">
                  <a:txBody>
                    <a:bodyPr/>
                    <a:lstStyle/>
                    <a:p>
                      <a:endParaRPr lang="en-US"/>
                    </a:p>
                  </a:txBody>
                  <a:tcPr/>
                </a:tc>
                <a:tc>
                  <a:txBody>
                    <a:bodyPr/>
                    <a:lstStyle/>
                    <a:p>
                      <a:pPr marL="0" marR="0">
                        <a:lnSpc>
                          <a:spcPct val="115000"/>
                        </a:lnSpc>
                        <a:spcBef>
                          <a:spcPts val="0"/>
                        </a:spcBef>
                        <a:spcAft>
                          <a:spcPts val="0"/>
                        </a:spcAft>
                      </a:pPr>
                      <a:r>
                        <a:rPr lang="en-US" sz="1100">
                          <a:effectLst/>
                          <a:latin typeface="Calibri"/>
                          <a:ea typeface="Calibri"/>
                          <a:cs typeface="Times New Roman"/>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1100">
                          <a:effectLst/>
                          <a:latin typeface="Calibri"/>
                          <a:ea typeface="Calibri"/>
                          <a:cs typeface="Times New Roman"/>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1100">
                          <a:effectLst/>
                          <a:latin typeface="Calibri"/>
                          <a:ea typeface="Calibri"/>
                          <a:cs typeface="Times New Roman"/>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1100">
                          <a:effectLst/>
                          <a:latin typeface="Calibri"/>
                          <a:ea typeface="Calibri"/>
                          <a:cs typeface="Times New Roman"/>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1100">
                          <a:effectLst/>
                          <a:latin typeface="Calibri"/>
                          <a:ea typeface="Calibri"/>
                          <a:cs typeface="Times New Roman"/>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1100">
                          <a:effectLst/>
                          <a:latin typeface="Calibri"/>
                          <a:ea typeface="Calibri"/>
                          <a:cs typeface="Times New Roman"/>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5">
                  <a:txBody>
                    <a:bodyPr/>
                    <a:lstStyle/>
                    <a:p>
                      <a:pPr marL="0" marR="0" algn="ctr">
                        <a:lnSpc>
                          <a:spcPct val="115000"/>
                        </a:lnSpc>
                        <a:spcBef>
                          <a:spcPts val="0"/>
                        </a:spcBef>
                        <a:spcAft>
                          <a:spcPts val="0"/>
                        </a:spcAft>
                      </a:pPr>
                      <a:r>
                        <a:rPr lang="en-US" sz="1400" b="1" dirty="0">
                          <a:effectLst/>
                          <a:latin typeface="Calibri"/>
                          <a:ea typeface="Calibri"/>
                          <a:cs typeface="Times New Roman"/>
                        </a:rPr>
                        <a:t>Terrestrial foraging, dispersal</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2D050"/>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marR="0">
                        <a:lnSpc>
                          <a:spcPct val="115000"/>
                        </a:lnSpc>
                        <a:spcBef>
                          <a:spcPts val="0"/>
                        </a:spcBef>
                        <a:spcAft>
                          <a:spcPts val="0"/>
                        </a:spcAft>
                      </a:pPr>
                      <a:r>
                        <a:rPr lang="en-US" sz="1100">
                          <a:effectLst/>
                          <a:latin typeface="Calibri"/>
                          <a:ea typeface="Calibri"/>
                          <a:cs typeface="Times New Roman"/>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97848">
                <a:tc vMerge="1">
                  <a:txBody>
                    <a:bodyPr/>
                    <a:lstStyle/>
                    <a:p>
                      <a:endParaRPr lang="en-US"/>
                    </a:p>
                  </a:txBody>
                  <a:tcPr/>
                </a:tc>
                <a:tc>
                  <a:txBody>
                    <a:bodyPr/>
                    <a:lstStyle/>
                    <a:p>
                      <a:pPr marL="0" marR="0">
                        <a:lnSpc>
                          <a:spcPct val="115000"/>
                        </a:lnSpc>
                        <a:spcBef>
                          <a:spcPts val="0"/>
                        </a:spcBef>
                        <a:spcAft>
                          <a:spcPts val="0"/>
                        </a:spcAft>
                      </a:pPr>
                      <a:r>
                        <a:rPr lang="en-US" sz="1100">
                          <a:effectLst/>
                          <a:latin typeface="Calibri"/>
                          <a:ea typeface="Calibri"/>
                          <a:cs typeface="Times New Roman"/>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1100">
                          <a:effectLst/>
                          <a:latin typeface="Calibri"/>
                          <a:ea typeface="Calibri"/>
                          <a:cs typeface="Times New Roman"/>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1100">
                          <a:effectLst/>
                          <a:latin typeface="Calibri"/>
                          <a:ea typeface="Calibri"/>
                          <a:cs typeface="Times New Roman"/>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1100">
                          <a:effectLst/>
                          <a:latin typeface="Calibri"/>
                          <a:ea typeface="Calibri"/>
                          <a:cs typeface="Times New Roman"/>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1100">
                          <a:effectLst/>
                          <a:latin typeface="Calibri"/>
                          <a:ea typeface="Calibri"/>
                          <a:cs typeface="Times New Roman"/>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1100">
                          <a:effectLst/>
                          <a:latin typeface="Calibri"/>
                          <a:ea typeface="Calibri"/>
                          <a:cs typeface="Times New Roman"/>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1100">
                          <a:effectLst/>
                          <a:latin typeface="Calibri"/>
                          <a:ea typeface="Calibri"/>
                          <a:cs typeface="Times New Roman"/>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4">
                  <a:txBody>
                    <a:bodyPr/>
                    <a:lstStyle/>
                    <a:p>
                      <a:pPr marL="0" marR="0">
                        <a:lnSpc>
                          <a:spcPct val="115000"/>
                        </a:lnSpc>
                        <a:spcBef>
                          <a:spcPts val="0"/>
                        </a:spcBef>
                        <a:spcAft>
                          <a:spcPts val="0"/>
                        </a:spcAft>
                      </a:pPr>
                      <a:r>
                        <a:rPr lang="en-US" sz="1400" b="1" dirty="0">
                          <a:effectLst/>
                          <a:latin typeface="Calibri"/>
                          <a:ea typeface="Calibri"/>
                          <a:cs typeface="Times New Roman"/>
                        </a:rPr>
                        <a:t>Migration to hibernacula</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79646"/>
                    </a:solidFill>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marR="0">
                        <a:lnSpc>
                          <a:spcPct val="115000"/>
                        </a:lnSpc>
                        <a:spcBef>
                          <a:spcPts val="0"/>
                        </a:spcBef>
                        <a:spcAft>
                          <a:spcPts val="0"/>
                        </a:spcAft>
                      </a:pPr>
                      <a:r>
                        <a:rPr lang="en-US" sz="1100">
                          <a:effectLst/>
                          <a:latin typeface="Calibri"/>
                          <a:ea typeface="Calibri"/>
                          <a:cs typeface="Times New Roman"/>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97848">
                <a:tc>
                  <a:txBody>
                    <a:bodyPr/>
                    <a:lstStyle/>
                    <a:p>
                      <a:pPr marL="0" marR="0" algn="ctr">
                        <a:lnSpc>
                          <a:spcPct val="115000"/>
                        </a:lnSpc>
                        <a:spcBef>
                          <a:spcPts val="0"/>
                        </a:spcBef>
                        <a:spcAft>
                          <a:spcPts val="0"/>
                        </a:spcAft>
                      </a:pPr>
                      <a:r>
                        <a:rPr lang="en-US" sz="1100" b="1">
                          <a:effectLst/>
                          <a:latin typeface="Calibri"/>
                          <a:ea typeface="Calibri"/>
                          <a:cs typeface="Times New Roman"/>
                        </a:rPr>
                        <a:t> </a:t>
                      </a:r>
                      <a:endParaRPr lang="en-US" sz="110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DD9C3"/>
                    </a:solidFill>
                  </a:tcPr>
                </a:tc>
                <a:tc gridSpan="5">
                  <a:txBody>
                    <a:bodyPr/>
                    <a:lstStyle/>
                    <a:p>
                      <a:pPr marL="0" marR="0" algn="ctr">
                        <a:lnSpc>
                          <a:spcPct val="115000"/>
                        </a:lnSpc>
                        <a:spcBef>
                          <a:spcPts val="0"/>
                        </a:spcBef>
                        <a:spcAft>
                          <a:spcPts val="0"/>
                        </a:spcAft>
                      </a:pPr>
                      <a:r>
                        <a:rPr lang="en-US" sz="1400" b="1" dirty="0">
                          <a:effectLst/>
                          <a:latin typeface="Calibri"/>
                          <a:ea typeface="Calibri"/>
                          <a:cs typeface="Times New Roman"/>
                        </a:rPr>
                        <a:t>Hibernation</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DD9C3"/>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marR="0">
                        <a:lnSpc>
                          <a:spcPct val="115000"/>
                        </a:lnSpc>
                        <a:spcBef>
                          <a:spcPts val="0"/>
                        </a:spcBef>
                        <a:spcAft>
                          <a:spcPts val="0"/>
                        </a:spcAft>
                      </a:pPr>
                      <a:r>
                        <a:rPr lang="en-US" sz="1400" b="1" dirty="0">
                          <a:effectLst/>
                          <a:latin typeface="Calibri"/>
                          <a:ea typeface="Calibri"/>
                          <a:cs typeface="Times New Roman"/>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119380">
                        <a:lnSpc>
                          <a:spcPct val="115000"/>
                        </a:lnSpc>
                        <a:spcBef>
                          <a:spcPts val="0"/>
                        </a:spcBef>
                        <a:spcAft>
                          <a:spcPts val="0"/>
                        </a:spcAft>
                      </a:pPr>
                      <a:r>
                        <a:rPr lang="en-US" sz="1400" b="1" dirty="0">
                          <a:effectLst/>
                          <a:latin typeface="Calibri"/>
                          <a:ea typeface="Calibri"/>
                          <a:cs typeface="Times New Roman"/>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1400" b="1" dirty="0">
                          <a:effectLst/>
                          <a:latin typeface="Calibri"/>
                          <a:ea typeface="Calibri"/>
                          <a:cs typeface="Times New Roman"/>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1400" b="1" dirty="0">
                          <a:effectLst/>
                          <a:latin typeface="Calibri"/>
                          <a:ea typeface="Calibri"/>
                          <a:cs typeface="Times New Roman"/>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1400" b="1" dirty="0">
                          <a:effectLst/>
                          <a:latin typeface="Calibri"/>
                          <a:ea typeface="Calibri"/>
                          <a:cs typeface="Times New Roman"/>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2">
                  <a:txBody>
                    <a:bodyPr/>
                    <a:lstStyle/>
                    <a:p>
                      <a:pPr marL="0" marR="0" algn="ctr">
                        <a:lnSpc>
                          <a:spcPct val="115000"/>
                        </a:lnSpc>
                        <a:spcBef>
                          <a:spcPts val="0"/>
                        </a:spcBef>
                        <a:spcAft>
                          <a:spcPts val="0"/>
                        </a:spcAft>
                      </a:pPr>
                      <a:r>
                        <a:rPr lang="en-US" sz="1400" b="1" dirty="0">
                          <a:effectLst/>
                          <a:latin typeface="Calibri"/>
                          <a:ea typeface="Calibri"/>
                          <a:cs typeface="Times New Roman"/>
                        </a:rPr>
                        <a:t>Hibernation</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DD9C3"/>
                    </a:solidFill>
                  </a:tcPr>
                </a:tc>
                <a:tc hMerge="1">
                  <a:txBody>
                    <a:bodyPr/>
                    <a:lstStyle/>
                    <a:p>
                      <a:endParaRPr lang="en-US"/>
                    </a:p>
                  </a:txBody>
                  <a:tcPr/>
                </a:tc>
              </a:tr>
              <a:tr h="297848">
                <a:tc rowSpan="4">
                  <a:txBody>
                    <a:bodyPr/>
                    <a:lstStyle/>
                    <a:p>
                      <a:pPr marL="71755" marR="71755" algn="ctr">
                        <a:lnSpc>
                          <a:spcPct val="115000"/>
                        </a:lnSpc>
                        <a:spcBef>
                          <a:spcPts val="0"/>
                        </a:spcBef>
                        <a:spcAft>
                          <a:spcPts val="0"/>
                        </a:spcAft>
                      </a:pPr>
                      <a:r>
                        <a:rPr lang="en-US" sz="1800" b="1" dirty="0">
                          <a:effectLst/>
                          <a:latin typeface="Calibri"/>
                          <a:ea typeface="Calibri"/>
                          <a:cs typeface="Times New Roman"/>
                        </a:rPr>
                        <a:t>Sub-adults</a:t>
                      </a:r>
                      <a:endParaRPr lang="en-US" sz="1800" dirty="0">
                        <a:effectLst/>
                        <a:latin typeface="Calibri"/>
                        <a:ea typeface="Calibri"/>
                        <a:cs typeface="Times New Roman"/>
                      </a:endParaRPr>
                    </a:p>
                  </a:txBody>
                  <a:tcPr marL="68580" marR="68580" marT="0" marB="0" vert="vert27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1400" b="1">
                          <a:effectLst/>
                          <a:latin typeface="Calibri"/>
                          <a:ea typeface="Calibri"/>
                          <a:cs typeface="Times New Roman"/>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1400" b="1">
                          <a:effectLst/>
                          <a:latin typeface="Calibri"/>
                          <a:ea typeface="Calibri"/>
                          <a:cs typeface="Times New Roman"/>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1400" b="1">
                          <a:effectLst/>
                          <a:latin typeface="Calibri"/>
                          <a:ea typeface="Calibri"/>
                          <a:cs typeface="Times New Roman"/>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2">
                  <a:txBody>
                    <a:bodyPr/>
                    <a:lstStyle/>
                    <a:p>
                      <a:pPr marL="0" marR="0" algn="ctr">
                        <a:lnSpc>
                          <a:spcPct val="115000"/>
                        </a:lnSpc>
                        <a:spcBef>
                          <a:spcPts val="0"/>
                        </a:spcBef>
                        <a:spcAft>
                          <a:spcPts val="0"/>
                        </a:spcAft>
                      </a:pPr>
                      <a:r>
                        <a:rPr lang="en-US" sz="1400" b="1">
                          <a:effectLst/>
                          <a:latin typeface="Calibri"/>
                          <a:ea typeface="Calibri"/>
                          <a:cs typeface="Times New Roman"/>
                        </a:rPr>
                        <a:t>Emergence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50"/>
                    </a:solidFill>
                  </a:tcPr>
                </a:tc>
                <a:tc hMerge="1">
                  <a:txBody>
                    <a:bodyPr/>
                    <a:lstStyle/>
                    <a:p>
                      <a:endParaRPr lang="en-US"/>
                    </a:p>
                  </a:txBody>
                  <a:tcPr/>
                </a:tc>
                <a:tc>
                  <a:txBody>
                    <a:bodyPr/>
                    <a:lstStyle/>
                    <a:p>
                      <a:pPr marL="0" marR="0" algn="ctr">
                        <a:lnSpc>
                          <a:spcPct val="115000"/>
                        </a:lnSpc>
                        <a:spcBef>
                          <a:spcPts val="0"/>
                        </a:spcBef>
                        <a:spcAft>
                          <a:spcPts val="0"/>
                        </a:spcAft>
                      </a:pPr>
                      <a:r>
                        <a:rPr lang="en-US" sz="1400" b="1" dirty="0">
                          <a:effectLst/>
                          <a:latin typeface="Calibri"/>
                          <a:ea typeface="Calibri"/>
                          <a:cs typeface="Times New Roman"/>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1400" b="1" dirty="0">
                          <a:effectLst/>
                          <a:latin typeface="Calibri"/>
                          <a:ea typeface="Calibri"/>
                          <a:cs typeface="Times New Roman"/>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1400" b="1" dirty="0">
                          <a:effectLst/>
                          <a:latin typeface="Calibri"/>
                          <a:ea typeface="Calibri"/>
                          <a:cs typeface="Times New Roman"/>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nSpc>
                          <a:spcPct val="115000"/>
                        </a:lnSpc>
                        <a:spcBef>
                          <a:spcPts val="0"/>
                        </a:spcBef>
                        <a:spcAft>
                          <a:spcPts val="0"/>
                        </a:spcAft>
                      </a:pPr>
                      <a:r>
                        <a:rPr lang="en-US" sz="1400" b="1">
                          <a:effectLst/>
                          <a:latin typeface="Calibri"/>
                          <a:ea typeface="Calibri"/>
                          <a:cs typeface="Times New Roman"/>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1400" b="1">
                          <a:effectLst/>
                          <a:latin typeface="Calibri"/>
                          <a:ea typeface="Calibri"/>
                          <a:cs typeface="Times New Roman"/>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1400" b="1" dirty="0">
                          <a:effectLst/>
                          <a:latin typeface="Calibri"/>
                          <a:ea typeface="Calibri"/>
                          <a:cs typeface="Times New Roman"/>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1400" b="1" dirty="0">
                          <a:effectLst/>
                          <a:latin typeface="Calibri"/>
                          <a:ea typeface="Calibri"/>
                          <a:cs typeface="Times New Roman"/>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97848">
                <a:tc vMerge="1">
                  <a:txBody>
                    <a:bodyPr/>
                    <a:lstStyle/>
                    <a:p>
                      <a:endParaRPr lang="en-US"/>
                    </a:p>
                  </a:txBody>
                  <a:tcPr/>
                </a:tc>
                <a:tc>
                  <a:txBody>
                    <a:bodyPr/>
                    <a:lstStyle/>
                    <a:p>
                      <a:pPr marL="0" marR="0">
                        <a:lnSpc>
                          <a:spcPct val="115000"/>
                        </a:lnSpc>
                        <a:spcBef>
                          <a:spcPts val="0"/>
                        </a:spcBef>
                        <a:spcAft>
                          <a:spcPts val="0"/>
                        </a:spcAft>
                      </a:pPr>
                      <a:r>
                        <a:rPr lang="en-US" sz="1400" b="1">
                          <a:effectLst/>
                          <a:latin typeface="Calibri"/>
                          <a:ea typeface="Calibri"/>
                          <a:cs typeface="Times New Roman"/>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1400" b="1">
                          <a:effectLst/>
                          <a:latin typeface="Calibri"/>
                          <a:ea typeface="Calibri"/>
                          <a:cs typeface="Times New Roman"/>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1400" b="1">
                          <a:effectLst/>
                          <a:latin typeface="Calibri"/>
                          <a:ea typeface="Calibri"/>
                          <a:cs typeface="Times New Roman"/>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5">
                  <a:txBody>
                    <a:bodyPr/>
                    <a:lstStyle/>
                    <a:p>
                      <a:pPr marL="0" marR="0" algn="ctr">
                        <a:lnSpc>
                          <a:spcPct val="115000"/>
                        </a:lnSpc>
                        <a:spcBef>
                          <a:spcPts val="0"/>
                        </a:spcBef>
                        <a:spcAft>
                          <a:spcPts val="0"/>
                        </a:spcAft>
                      </a:pPr>
                      <a:r>
                        <a:rPr lang="en-US" sz="1400" b="1">
                          <a:effectLst/>
                          <a:latin typeface="Calibri"/>
                          <a:ea typeface="Calibri"/>
                          <a:cs typeface="Times New Roman"/>
                        </a:rPr>
                        <a:t>Migration and foraging</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2D050"/>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marR="0">
                        <a:lnSpc>
                          <a:spcPct val="115000"/>
                        </a:lnSpc>
                        <a:spcBef>
                          <a:spcPts val="0"/>
                        </a:spcBef>
                        <a:spcAft>
                          <a:spcPts val="0"/>
                        </a:spcAft>
                      </a:pPr>
                      <a:r>
                        <a:rPr lang="en-US" sz="1400" b="1">
                          <a:effectLst/>
                          <a:latin typeface="Calibri"/>
                          <a:ea typeface="Calibri"/>
                          <a:cs typeface="Times New Roman"/>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1400" b="1">
                          <a:effectLst/>
                          <a:latin typeface="Calibri"/>
                          <a:ea typeface="Calibri"/>
                          <a:cs typeface="Times New Roman"/>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1400" b="1" dirty="0">
                          <a:effectLst/>
                          <a:latin typeface="Calibri"/>
                          <a:ea typeface="Calibri"/>
                          <a:cs typeface="Times New Roman"/>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1400" b="1">
                          <a:effectLst/>
                          <a:latin typeface="Calibri"/>
                          <a:ea typeface="Calibri"/>
                          <a:cs typeface="Times New Roman"/>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97848">
                <a:tc vMerge="1">
                  <a:txBody>
                    <a:bodyPr/>
                    <a:lstStyle/>
                    <a:p>
                      <a:endParaRPr lang="en-US"/>
                    </a:p>
                  </a:txBody>
                  <a:tcPr/>
                </a:tc>
                <a:tc>
                  <a:txBody>
                    <a:bodyPr/>
                    <a:lstStyle/>
                    <a:p>
                      <a:pPr marL="0" marR="0">
                        <a:lnSpc>
                          <a:spcPct val="115000"/>
                        </a:lnSpc>
                        <a:spcBef>
                          <a:spcPts val="0"/>
                        </a:spcBef>
                        <a:spcAft>
                          <a:spcPts val="0"/>
                        </a:spcAft>
                      </a:pPr>
                      <a:r>
                        <a:rPr lang="en-US" sz="1400" b="1">
                          <a:effectLst/>
                          <a:latin typeface="Calibri"/>
                          <a:ea typeface="Calibri"/>
                          <a:cs typeface="Times New Roman"/>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1400" b="1">
                          <a:effectLst/>
                          <a:latin typeface="Calibri"/>
                          <a:ea typeface="Calibri"/>
                          <a:cs typeface="Times New Roman"/>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1400" b="1">
                          <a:effectLst/>
                          <a:latin typeface="Calibri"/>
                          <a:ea typeface="Calibri"/>
                          <a:cs typeface="Times New Roman"/>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1400" b="1">
                          <a:effectLst/>
                          <a:latin typeface="Calibri"/>
                          <a:ea typeface="Calibri"/>
                          <a:cs typeface="Times New Roman"/>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1400" b="1">
                          <a:effectLst/>
                          <a:latin typeface="Calibri"/>
                          <a:ea typeface="Calibri"/>
                          <a:cs typeface="Times New Roman"/>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3">
                  <a:txBody>
                    <a:bodyPr/>
                    <a:lstStyle/>
                    <a:p>
                      <a:pPr marL="0" marR="0" algn="ctr">
                        <a:lnSpc>
                          <a:spcPct val="115000"/>
                        </a:lnSpc>
                        <a:spcBef>
                          <a:spcPts val="0"/>
                        </a:spcBef>
                        <a:spcAft>
                          <a:spcPts val="0"/>
                        </a:spcAft>
                      </a:pPr>
                      <a:r>
                        <a:rPr lang="en-US" sz="1400" b="1">
                          <a:effectLst/>
                          <a:latin typeface="Calibri"/>
                          <a:ea typeface="Calibri"/>
                          <a:cs typeface="Times New Roman"/>
                        </a:rPr>
                        <a:t>(some aestivation?)</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000"/>
                    </a:solidFill>
                  </a:tcPr>
                </a:tc>
                <a:tc hMerge="1">
                  <a:txBody>
                    <a:bodyPr/>
                    <a:lstStyle/>
                    <a:p>
                      <a:endParaRPr lang="en-US"/>
                    </a:p>
                  </a:txBody>
                  <a:tcPr/>
                </a:tc>
                <a:tc hMerge="1">
                  <a:txBody>
                    <a:bodyPr/>
                    <a:lstStyle/>
                    <a:p>
                      <a:endParaRPr lang="en-US"/>
                    </a:p>
                  </a:txBody>
                  <a:tcPr/>
                </a:tc>
                <a:tc>
                  <a:txBody>
                    <a:bodyPr/>
                    <a:lstStyle/>
                    <a:p>
                      <a:pPr marL="0" marR="0">
                        <a:lnSpc>
                          <a:spcPct val="115000"/>
                        </a:lnSpc>
                        <a:spcBef>
                          <a:spcPts val="0"/>
                        </a:spcBef>
                        <a:spcAft>
                          <a:spcPts val="0"/>
                        </a:spcAft>
                      </a:pPr>
                      <a:r>
                        <a:rPr lang="en-US" sz="1400" b="1">
                          <a:effectLst/>
                          <a:latin typeface="Calibri"/>
                          <a:ea typeface="Calibri"/>
                          <a:cs typeface="Times New Roman"/>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1400" b="1" dirty="0">
                          <a:effectLst/>
                          <a:latin typeface="Calibri"/>
                          <a:ea typeface="Calibri"/>
                          <a:cs typeface="Times New Roman"/>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1400" b="1" dirty="0">
                          <a:effectLst/>
                          <a:latin typeface="Calibri"/>
                          <a:ea typeface="Calibri"/>
                          <a:cs typeface="Times New Roman"/>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1400" b="1">
                          <a:effectLst/>
                          <a:latin typeface="Calibri"/>
                          <a:ea typeface="Calibri"/>
                          <a:cs typeface="Times New Roman"/>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97848">
                <a:tc vMerge="1">
                  <a:txBody>
                    <a:bodyPr/>
                    <a:lstStyle/>
                    <a:p>
                      <a:endParaRPr lang="en-US"/>
                    </a:p>
                  </a:txBody>
                  <a:tcPr/>
                </a:tc>
                <a:tc>
                  <a:txBody>
                    <a:bodyPr/>
                    <a:lstStyle/>
                    <a:p>
                      <a:pPr marL="0" marR="0">
                        <a:lnSpc>
                          <a:spcPct val="115000"/>
                        </a:lnSpc>
                        <a:spcBef>
                          <a:spcPts val="0"/>
                        </a:spcBef>
                        <a:spcAft>
                          <a:spcPts val="0"/>
                        </a:spcAft>
                      </a:pPr>
                      <a:r>
                        <a:rPr lang="en-US" sz="1400" b="1">
                          <a:effectLst/>
                          <a:latin typeface="Calibri"/>
                          <a:ea typeface="Calibri"/>
                          <a:cs typeface="Times New Roman"/>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1400" b="1">
                          <a:effectLst/>
                          <a:latin typeface="Calibri"/>
                          <a:ea typeface="Calibri"/>
                          <a:cs typeface="Times New Roman"/>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1400" b="1">
                          <a:effectLst/>
                          <a:latin typeface="Calibri"/>
                          <a:ea typeface="Calibri"/>
                          <a:cs typeface="Times New Roman"/>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1400" b="1">
                          <a:effectLst/>
                          <a:latin typeface="Calibri"/>
                          <a:ea typeface="Calibri"/>
                          <a:cs typeface="Times New Roman"/>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1400" b="1">
                          <a:effectLst/>
                          <a:latin typeface="Calibri"/>
                          <a:ea typeface="Calibri"/>
                          <a:cs typeface="Times New Roman"/>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1400" b="1">
                          <a:effectLst/>
                          <a:latin typeface="Calibri"/>
                          <a:ea typeface="Calibri"/>
                          <a:cs typeface="Times New Roman"/>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1400" b="1">
                          <a:effectLst/>
                          <a:latin typeface="Calibri"/>
                          <a:ea typeface="Calibri"/>
                          <a:cs typeface="Times New Roman"/>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4">
                  <a:txBody>
                    <a:bodyPr/>
                    <a:lstStyle/>
                    <a:p>
                      <a:pPr marL="0" marR="0">
                        <a:lnSpc>
                          <a:spcPct val="115000"/>
                        </a:lnSpc>
                        <a:spcBef>
                          <a:spcPts val="0"/>
                        </a:spcBef>
                        <a:spcAft>
                          <a:spcPts val="0"/>
                        </a:spcAft>
                      </a:pPr>
                      <a:r>
                        <a:rPr lang="en-US" sz="1400" b="1" dirty="0">
                          <a:effectLst/>
                          <a:latin typeface="Calibri"/>
                          <a:ea typeface="Calibri"/>
                          <a:cs typeface="Times New Roman"/>
                        </a:rPr>
                        <a:t>Migration to hibernacula</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79646"/>
                    </a:solidFill>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marR="0">
                        <a:lnSpc>
                          <a:spcPct val="115000"/>
                        </a:lnSpc>
                        <a:spcBef>
                          <a:spcPts val="0"/>
                        </a:spcBef>
                        <a:spcAft>
                          <a:spcPts val="0"/>
                        </a:spcAft>
                      </a:pPr>
                      <a:r>
                        <a:rPr lang="en-US" sz="1400" b="1">
                          <a:effectLst/>
                          <a:latin typeface="Calibri"/>
                          <a:ea typeface="Calibri"/>
                          <a:cs typeface="Times New Roman"/>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97848">
                <a:tc>
                  <a:txBody>
                    <a:bodyPr/>
                    <a:lstStyle/>
                    <a:p>
                      <a:pPr marL="0" marR="0" algn="ctr">
                        <a:lnSpc>
                          <a:spcPct val="115000"/>
                        </a:lnSpc>
                        <a:spcBef>
                          <a:spcPts val="0"/>
                        </a:spcBef>
                        <a:spcAft>
                          <a:spcPts val="0"/>
                        </a:spcAft>
                      </a:pPr>
                      <a:r>
                        <a:rPr lang="en-US" sz="1100" b="1">
                          <a:effectLst/>
                          <a:latin typeface="Calibri"/>
                          <a:ea typeface="Calibri"/>
                          <a:cs typeface="Times New Roman"/>
                        </a:rPr>
                        <a:t> </a:t>
                      </a:r>
                      <a:endParaRPr lang="en-US" sz="110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DD9C3"/>
                    </a:solidFill>
                  </a:tcPr>
                </a:tc>
                <a:tc gridSpan="4">
                  <a:txBody>
                    <a:bodyPr/>
                    <a:lstStyle/>
                    <a:p>
                      <a:pPr marL="0" marR="0" algn="ctr">
                        <a:lnSpc>
                          <a:spcPct val="115000"/>
                        </a:lnSpc>
                        <a:spcBef>
                          <a:spcPts val="0"/>
                        </a:spcBef>
                        <a:spcAft>
                          <a:spcPts val="0"/>
                        </a:spcAft>
                      </a:pPr>
                      <a:r>
                        <a:rPr lang="en-US" sz="1400" b="1">
                          <a:effectLst/>
                          <a:latin typeface="Calibri"/>
                          <a:ea typeface="Calibri"/>
                          <a:cs typeface="Times New Roman"/>
                        </a:rPr>
                        <a:t>Hibernation</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DD9C3"/>
                    </a:solidFill>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marR="0">
                        <a:lnSpc>
                          <a:spcPct val="115000"/>
                        </a:lnSpc>
                        <a:spcBef>
                          <a:spcPts val="0"/>
                        </a:spcBef>
                        <a:spcAft>
                          <a:spcPts val="0"/>
                        </a:spcAft>
                      </a:pPr>
                      <a:r>
                        <a:rPr lang="en-US" sz="1400" b="1">
                          <a:effectLst/>
                          <a:latin typeface="Calibri"/>
                          <a:ea typeface="Calibri"/>
                          <a:cs typeface="Times New Roman"/>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1400" b="1">
                          <a:effectLst/>
                          <a:latin typeface="Calibri"/>
                          <a:ea typeface="Calibri"/>
                          <a:cs typeface="Times New Roman"/>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1400" b="1">
                          <a:effectLst/>
                          <a:latin typeface="Calibri"/>
                          <a:ea typeface="Calibri"/>
                          <a:cs typeface="Times New Roman"/>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1400" b="1">
                          <a:effectLst/>
                          <a:latin typeface="Calibri"/>
                          <a:ea typeface="Calibri"/>
                          <a:cs typeface="Times New Roman"/>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1400" b="1">
                          <a:effectLst/>
                          <a:latin typeface="Calibri"/>
                          <a:ea typeface="Calibri"/>
                          <a:cs typeface="Times New Roman"/>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1400" b="1">
                          <a:effectLst/>
                          <a:latin typeface="Calibri"/>
                          <a:ea typeface="Calibri"/>
                          <a:cs typeface="Times New Roman"/>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2">
                  <a:txBody>
                    <a:bodyPr/>
                    <a:lstStyle/>
                    <a:p>
                      <a:pPr marL="0" marR="0" algn="ctr">
                        <a:lnSpc>
                          <a:spcPct val="115000"/>
                        </a:lnSpc>
                        <a:spcBef>
                          <a:spcPts val="0"/>
                        </a:spcBef>
                        <a:spcAft>
                          <a:spcPts val="0"/>
                        </a:spcAft>
                      </a:pPr>
                      <a:r>
                        <a:rPr lang="en-US" sz="1400" b="1" dirty="0">
                          <a:effectLst/>
                          <a:latin typeface="Calibri"/>
                          <a:ea typeface="Calibri"/>
                          <a:cs typeface="Times New Roman"/>
                        </a:rPr>
                        <a:t>Hibernation</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DD9C3"/>
                    </a:solidFill>
                  </a:tcPr>
                </a:tc>
                <a:tc hMerge="1">
                  <a:txBody>
                    <a:bodyPr/>
                    <a:lstStyle/>
                    <a:p>
                      <a:endParaRPr lang="en-US"/>
                    </a:p>
                  </a:txBody>
                  <a:tcPr/>
                </a:tc>
              </a:tr>
              <a:tr h="526568">
                <a:tc rowSpan="5">
                  <a:txBody>
                    <a:bodyPr/>
                    <a:lstStyle/>
                    <a:p>
                      <a:pPr marL="71755" marR="71755" algn="ctr">
                        <a:lnSpc>
                          <a:spcPct val="115000"/>
                        </a:lnSpc>
                        <a:spcBef>
                          <a:spcPts val="0"/>
                        </a:spcBef>
                        <a:spcAft>
                          <a:spcPts val="0"/>
                        </a:spcAft>
                      </a:pPr>
                      <a:r>
                        <a:rPr lang="en-US" sz="1800" b="1" dirty="0">
                          <a:effectLst/>
                          <a:latin typeface="Calibri"/>
                          <a:ea typeface="Calibri"/>
                          <a:cs typeface="Times New Roman"/>
                        </a:rPr>
                        <a:t>Adults</a:t>
                      </a:r>
                      <a:endParaRPr lang="en-US" sz="1800" dirty="0">
                        <a:effectLst/>
                        <a:latin typeface="Calibri"/>
                        <a:ea typeface="Calibri"/>
                        <a:cs typeface="Times New Roman"/>
                      </a:endParaRPr>
                    </a:p>
                  </a:txBody>
                  <a:tcPr marL="68580" marR="68580" marT="0" marB="0" vert="vert27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1400" b="1">
                          <a:effectLst/>
                          <a:latin typeface="Calibri"/>
                          <a:ea typeface="Calibri"/>
                          <a:cs typeface="Times New Roman"/>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1400" b="1">
                          <a:effectLst/>
                          <a:latin typeface="Calibri"/>
                          <a:ea typeface="Calibri"/>
                          <a:cs typeface="Times New Roman"/>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3">
                  <a:txBody>
                    <a:bodyPr/>
                    <a:lstStyle/>
                    <a:p>
                      <a:pPr marL="0" marR="0" algn="ctr">
                        <a:lnSpc>
                          <a:spcPct val="115000"/>
                        </a:lnSpc>
                        <a:spcBef>
                          <a:spcPts val="0"/>
                        </a:spcBef>
                        <a:spcAft>
                          <a:spcPts val="0"/>
                        </a:spcAft>
                      </a:pPr>
                      <a:r>
                        <a:rPr lang="en-US" sz="1400" b="1" dirty="0">
                          <a:effectLst/>
                          <a:latin typeface="Calibri"/>
                          <a:ea typeface="Calibri"/>
                          <a:cs typeface="Times New Roman"/>
                        </a:rPr>
                        <a:t>Emergence/migration to natal </a:t>
                      </a:r>
                      <a:r>
                        <a:rPr lang="en-US" sz="1400" b="1" dirty="0" smtClean="0">
                          <a:effectLst/>
                          <a:latin typeface="Calibri"/>
                          <a:ea typeface="Calibri"/>
                          <a:cs typeface="Times New Roman"/>
                        </a:rPr>
                        <a:t>breeding</a:t>
                      </a:r>
                      <a:r>
                        <a:rPr lang="en-US" sz="1400" b="1" baseline="0" dirty="0" smtClean="0">
                          <a:effectLst/>
                          <a:latin typeface="Calibri"/>
                          <a:ea typeface="Calibri"/>
                          <a:cs typeface="Times New Roman"/>
                        </a:rPr>
                        <a:t> </a:t>
                      </a:r>
                      <a:r>
                        <a:rPr lang="en-US" sz="1400" b="1" dirty="0" smtClean="0">
                          <a:effectLst/>
                          <a:latin typeface="Calibri"/>
                          <a:ea typeface="Calibri"/>
                          <a:cs typeface="Times New Roman"/>
                        </a:rPr>
                        <a:t>sites</a:t>
                      </a:r>
                      <a:endParaRPr lang="en-US" sz="1400" b="1" dirty="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50"/>
                    </a:solidFill>
                  </a:tcPr>
                </a:tc>
                <a:tc hMerge="1">
                  <a:txBody>
                    <a:bodyPr/>
                    <a:lstStyle/>
                    <a:p>
                      <a:endParaRPr lang="en-US"/>
                    </a:p>
                  </a:txBody>
                  <a:tcPr/>
                </a:tc>
                <a:tc hMerge="1">
                  <a:txBody>
                    <a:bodyPr/>
                    <a:lstStyle/>
                    <a:p>
                      <a:endParaRPr lang="en-US"/>
                    </a:p>
                  </a:txBody>
                  <a:tcPr/>
                </a:tc>
                <a:tc>
                  <a:txBody>
                    <a:bodyPr/>
                    <a:lstStyle/>
                    <a:p>
                      <a:pPr marL="0" marR="0">
                        <a:lnSpc>
                          <a:spcPct val="115000"/>
                        </a:lnSpc>
                        <a:spcBef>
                          <a:spcPts val="0"/>
                        </a:spcBef>
                        <a:spcAft>
                          <a:spcPts val="0"/>
                        </a:spcAft>
                      </a:pPr>
                      <a:r>
                        <a:rPr lang="en-US" sz="1400" b="1">
                          <a:effectLst/>
                          <a:latin typeface="Calibri"/>
                          <a:ea typeface="Calibri"/>
                          <a:cs typeface="Times New Roman"/>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1400" b="1">
                          <a:effectLst/>
                          <a:latin typeface="Calibri"/>
                          <a:ea typeface="Calibri"/>
                          <a:cs typeface="Times New Roman"/>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1400" b="1">
                          <a:effectLst/>
                          <a:latin typeface="Calibri"/>
                          <a:ea typeface="Calibri"/>
                          <a:cs typeface="Times New Roman"/>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1400" b="1">
                          <a:effectLst/>
                          <a:latin typeface="Calibri"/>
                          <a:ea typeface="Calibri"/>
                          <a:cs typeface="Times New Roman"/>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1400" b="1">
                          <a:effectLst/>
                          <a:latin typeface="Calibri"/>
                          <a:ea typeface="Calibri"/>
                          <a:cs typeface="Times New Roman"/>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1400" b="1" dirty="0">
                          <a:effectLst/>
                          <a:latin typeface="Calibri"/>
                          <a:ea typeface="Calibri"/>
                          <a:cs typeface="Times New Roman"/>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1400" b="1" dirty="0">
                          <a:effectLst/>
                          <a:latin typeface="Calibri"/>
                          <a:ea typeface="Calibri"/>
                          <a:cs typeface="Times New Roman"/>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97848">
                <a:tc vMerge="1">
                  <a:txBody>
                    <a:bodyPr/>
                    <a:lstStyle/>
                    <a:p>
                      <a:endParaRPr lang="en-US"/>
                    </a:p>
                  </a:txBody>
                  <a:tcPr/>
                </a:tc>
                <a:tc>
                  <a:txBody>
                    <a:bodyPr/>
                    <a:lstStyle/>
                    <a:p>
                      <a:pPr marL="0" marR="0">
                        <a:lnSpc>
                          <a:spcPct val="115000"/>
                        </a:lnSpc>
                        <a:spcBef>
                          <a:spcPts val="0"/>
                        </a:spcBef>
                        <a:spcAft>
                          <a:spcPts val="0"/>
                        </a:spcAft>
                      </a:pPr>
                      <a:r>
                        <a:rPr lang="en-US" sz="1400" b="1">
                          <a:effectLst/>
                          <a:latin typeface="Calibri"/>
                          <a:ea typeface="Calibri"/>
                          <a:cs typeface="Times New Roman"/>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1400" b="1">
                          <a:effectLst/>
                          <a:latin typeface="Calibri"/>
                          <a:ea typeface="Calibri"/>
                          <a:cs typeface="Times New Roman"/>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4">
                  <a:txBody>
                    <a:bodyPr/>
                    <a:lstStyle/>
                    <a:p>
                      <a:pPr marL="0" marR="0" algn="ctr">
                        <a:lnSpc>
                          <a:spcPct val="115000"/>
                        </a:lnSpc>
                        <a:spcBef>
                          <a:spcPts val="0"/>
                        </a:spcBef>
                        <a:spcAft>
                          <a:spcPts val="0"/>
                        </a:spcAft>
                      </a:pPr>
                      <a:r>
                        <a:rPr lang="en-US" sz="1400" b="1">
                          <a:effectLst/>
                          <a:latin typeface="Calibri"/>
                          <a:ea typeface="Calibri"/>
                          <a:cs typeface="Times New Roman"/>
                        </a:rPr>
                        <a:t>Egg deposition</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548DD4"/>
                    </a:solidFill>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marR="0">
                        <a:lnSpc>
                          <a:spcPct val="115000"/>
                        </a:lnSpc>
                        <a:spcBef>
                          <a:spcPts val="0"/>
                        </a:spcBef>
                        <a:spcAft>
                          <a:spcPts val="0"/>
                        </a:spcAft>
                      </a:pPr>
                      <a:r>
                        <a:rPr lang="en-US" sz="1400" b="1">
                          <a:effectLst/>
                          <a:latin typeface="Calibri"/>
                          <a:ea typeface="Calibri"/>
                          <a:cs typeface="Times New Roman"/>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1400" b="1">
                          <a:effectLst/>
                          <a:latin typeface="Calibri"/>
                          <a:ea typeface="Calibri"/>
                          <a:cs typeface="Times New Roman"/>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1400" b="1">
                          <a:effectLst/>
                          <a:latin typeface="Calibri"/>
                          <a:ea typeface="Calibri"/>
                          <a:cs typeface="Times New Roman"/>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1400" b="1">
                          <a:effectLst/>
                          <a:latin typeface="Calibri"/>
                          <a:ea typeface="Calibri"/>
                          <a:cs typeface="Times New Roman"/>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1400" b="1" dirty="0">
                          <a:effectLst/>
                          <a:latin typeface="Calibri"/>
                          <a:ea typeface="Calibri"/>
                          <a:cs typeface="Times New Roman"/>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1400" b="1" dirty="0">
                          <a:effectLst/>
                          <a:latin typeface="Calibri"/>
                          <a:ea typeface="Calibri"/>
                          <a:cs typeface="Times New Roman"/>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97848">
                <a:tc vMerge="1">
                  <a:txBody>
                    <a:bodyPr/>
                    <a:lstStyle/>
                    <a:p>
                      <a:endParaRPr lang="en-US"/>
                    </a:p>
                  </a:txBody>
                  <a:tcPr/>
                </a:tc>
                <a:tc>
                  <a:txBody>
                    <a:bodyPr/>
                    <a:lstStyle/>
                    <a:p>
                      <a:pPr marL="0" marR="0">
                        <a:lnSpc>
                          <a:spcPct val="115000"/>
                        </a:lnSpc>
                        <a:spcBef>
                          <a:spcPts val="0"/>
                        </a:spcBef>
                        <a:spcAft>
                          <a:spcPts val="0"/>
                        </a:spcAft>
                      </a:pPr>
                      <a:r>
                        <a:rPr lang="en-US" sz="1400" b="1">
                          <a:effectLst/>
                          <a:latin typeface="Calibri"/>
                          <a:ea typeface="Calibri"/>
                          <a:cs typeface="Times New Roman"/>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1400" b="1">
                          <a:effectLst/>
                          <a:latin typeface="Calibri"/>
                          <a:ea typeface="Calibri"/>
                          <a:cs typeface="Times New Roman"/>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1400" b="1">
                          <a:effectLst/>
                          <a:latin typeface="Calibri"/>
                          <a:ea typeface="Calibri"/>
                          <a:cs typeface="Times New Roman"/>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1400" b="1">
                          <a:effectLst/>
                          <a:latin typeface="Calibri"/>
                          <a:ea typeface="Calibri"/>
                          <a:cs typeface="Times New Roman"/>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1400" b="1">
                          <a:effectLst/>
                          <a:latin typeface="Calibri"/>
                          <a:ea typeface="Calibri"/>
                          <a:cs typeface="Times New Roman"/>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3">
                  <a:txBody>
                    <a:bodyPr/>
                    <a:lstStyle/>
                    <a:p>
                      <a:pPr marL="0" marR="0" algn="ctr">
                        <a:lnSpc>
                          <a:spcPct val="115000"/>
                        </a:lnSpc>
                        <a:spcBef>
                          <a:spcPts val="0"/>
                        </a:spcBef>
                        <a:spcAft>
                          <a:spcPts val="0"/>
                        </a:spcAft>
                      </a:pPr>
                      <a:r>
                        <a:rPr lang="en-US" sz="1400" b="1">
                          <a:effectLst/>
                          <a:latin typeface="Calibri"/>
                          <a:ea typeface="Calibri"/>
                          <a:cs typeface="Times New Roman"/>
                        </a:rPr>
                        <a:t>(some aestivation?)</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000"/>
                    </a:solidFill>
                  </a:tcPr>
                </a:tc>
                <a:tc hMerge="1">
                  <a:txBody>
                    <a:bodyPr/>
                    <a:lstStyle/>
                    <a:p>
                      <a:endParaRPr lang="en-US"/>
                    </a:p>
                  </a:txBody>
                  <a:tcPr/>
                </a:tc>
                <a:tc hMerge="1">
                  <a:txBody>
                    <a:bodyPr/>
                    <a:lstStyle/>
                    <a:p>
                      <a:endParaRPr lang="en-US"/>
                    </a:p>
                  </a:txBody>
                  <a:tcPr/>
                </a:tc>
                <a:tc>
                  <a:txBody>
                    <a:bodyPr/>
                    <a:lstStyle/>
                    <a:p>
                      <a:pPr marL="0" marR="0">
                        <a:lnSpc>
                          <a:spcPct val="115000"/>
                        </a:lnSpc>
                        <a:spcBef>
                          <a:spcPts val="0"/>
                        </a:spcBef>
                        <a:spcAft>
                          <a:spcPts val="0"/>
                        </a:spcAft>
                      </a:pPr>
                      <a:r>
                        <a:rPr lang="en-US" sz="1400" b="1">
                          <a:effectLst/>
                          <a:latin typeface="Calibri"/>
                          <a:ea typeface="Calibri"/>
                          <a:cs typeface="Times New Roman"/>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1400" b="1">
                          <a:effectLst/>
                          <a:latin typeface="Calibri"/>
                          <a:ea typeface="Calibri"/>
                          <a:cs typeface="Times New Roman"/>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1400" b="1" dirty="0">
                          <a:effectLst/>
                          <a:latin typeface="Calibri"/>
                          <a:ea typeface="Calibri"/>
                          <a:cs typeface="Times New Roman"/>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1400" b="1" dirty="0">
                          <a:effectLst/>
                          <a:latin typeface="Calibri"/>
                          <a:ea typeface="Calibri"/>
                          <a:cs typeface="Times New Roman"/>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97848">
                <a:tc vMerge="1">
                  <a:txBody>
                    <a:bodyPr/>
                    <a:lstStyle/>
                    <a:p>
                      <a:endParaRPr lang="en-US"/>
                    </a:p>
                  </a:txBody>
                  <a:tcPr/>
                </a:tc>
                <a:tc>
                  <a:txBody>
                    <a:bodyPr/>
                    <a:lstStyle/>
                    <a:p>
                      <a:pPr marL="0" marR="0">
                        <a:lnSpc>
                          <a:spcPct val="115000"/>
                        </a:lnSpc>
                        <a:spcBef>
                          <a:spcPts val="0"/>
                        </a:spcBef>
                        <a:spcAft>
                          <a:spcPts val="0"/>
                        </a:spcAft>
                      </a:pPr>
                      <a:r>
                        <a:rPr lang="en-US" sz="1400" b="1">
                          <a:effectLst/>
                          <a:latin typeface="Calibri"/>
                          <a:ea typeface="Calibri"/>
                          <a:cs typeface="Times New Roman"/>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1400" b="1">
                          <a:effectLst/>
                          <a:latin typeface="Calibri"/>
                          <a:ea typeface="Calibri"/>
                          <a:cs typeface="Times New Roman"/>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1400" b="1">
                          <a:effectLst/>
                          <a:latin typeface="Calibri"/>
                          <a:ea typeface="Calibri"/>
                          <a:cs typeface="Times New Roman"/>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8">
                  <a:txBody>
                    <a:bodyPr/>
                    <a:lstStyle/>
                    <a:p>
                      <a:pPr marL="0" marR="0" algn="ctr">
                        <a:lnSpc>
                          <a:spcPct val="115000"/>
                        </a:lnSpc>
                        <a:spcBef>
                          <a:spcPts val="0"/>
                        </a:spcBef>
                        <a:spcAft>
                          <a:spcPts val="0"/>
                        </a:spcAft>
                      </a:pPr>
                      <a:r>
                        <a:rPr lang="en-US" sz="1400" b="1" dirty="0">
                          <a:effectLst/>
                          <a:latin typeface="Calibri"/>
                          <a:ea typeface="Calibri"/>
                          <a:cs typeface="Times New Roman"/>
                        </a:rPr>
                        <a:t>Migration and </a:t>
                      </a:r>
                      <a:r>
                        <a:rPr lang="en-US" sz="1400" b="1" dirty="0" smtClean="0">
                          <a:effectLst/>
                          <a:latin typeface="Calibri"/>
                          <a:ea typeface="Calibri"/>
                          <a:cs typeface="Times New Roman"/>
                        </a:rPr>
                        <a:t>foraging</a:t>
                      </a:r>
                      <a:endParaRPr lang="en-US" sz="1400" b="1" dirty="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2D050"/>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marR="0">
                        <a:lnSpc>
                          <a:spcPct val="115000"/>
                        </a:lnSpc>
                        <a:spcBef>
                          <a:spcPts val="0"/>
                        </a:spcBef>
                        <a:spcAft>
                          <a:spcPts val="0"/>
                        </a:spcAft>
                      </a:pPr>
                      <a:r>
                        <a:rPr lang="en-US" sz="1400" b="1">
                          <a:effectLst/>
                          <a:latin typeface="Calibri"/>
                          <a:ea typeface="Calibri"/>
                          <a:cs typeface="Times New Roman"/>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97848">
                <a:tc vMerge="1">
                  <a:txBody>
                    <a:bodyPr/>
                    <a:lstStyle/>
                    <a:p>
                      <a:endParaRPr lang="en-US"/>
                    </a:p>
                  </a:txBody>
                  <a:tcPr/>
                </a:tc>
                <a:tc>
                  <a:txBody>
                    <a:bodyPr/>
                    <a:lstStyle/>
                    <a:p>
                      <a:pPr marL="0" marR="0">
                        <a:lnSpc>
                          <a:spcPct val="115000"/>
                        </a:lnSpc>
                        <a:spcBef>
                          <a:spcPts val="0"/>
                        </a:spcBef>
                        <a:spcAft>
                          <a:spcPts val="0"/>
                        </a:spcAft>
                      </a:pPr>
                      <a:r>
                        <a:rPr lang="en-US" sz="1400" b="1">
                          <a:effectLst/>
                          <a:latin typeface="Calibri"/>
                          <a:ea typeface="Calibri"/>
                          <a:cs typeface="Times New Roman"/>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1400" b="1">
                          <a:effectLst/>
                          <a:latin typeface="Calibri"/>
                          <a:ea typeface="Calibri"/>
                          <a:cs typeface="Times New Roman"/>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1400" b="1">
                          <a:effectLst/>
                          <a:latin typeface="Calibri"/>
                          <a:ea typeface="Calibri"/>
                          <a:cs typeface="Times New Roman"/>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1400" b="1">
                          <a:effectLst/>
                          <a:latin typeface="Calibri"/>
                          <a:ea typeface="Calibri"/>
                          <a:cs typeface="Times New Roman"/>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1400" b="1">
                          <a:effectLst/>
                          <a:latin typeface="Calibri"/>
                          <a:ea typeface="Calibri"/>
                          <a:cs typeface="Times New Roman"/>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1400" b="1">
                          <a:effectLst/>
                          <a:latin typeface="Calibri"/>
                          <a:ea typeface="Calibri"/>
                          <a:cs typeface="Times New Roman"/>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1400" b="1">
                          <a:effectLst/>
                          <a:latin typeface="Calibri"/>
                          <a:ea typeface="Calibri"/>
                          <a:cs typeface="Times New Roman"/>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4">
                  <a:txBody>
                    <a:bodyPr/>
                    <a:lstStyle/>
                    <a:p>
                      <a:pPr marL="0" marR="0" algn="ctr">
                        <a:lnSpc>
                          <a:spcPct val="115000"/>
                        </a:lnSpc>
                        <a:spcBef>
                          <a:spcPts val="0"/>
                        </a:spcBef>
                        <a:spcAft>
                          <a:spcPts val="0"/>
                        </a:spcAft>
                      </a:pPr>
                      <a:r>
                        <a:rPr lang="en-US" sz="1400" b="1" dirty="0">
                          <a:effectLst/>
                          <a:latin typeface="Calibri"/>
                          <a:ea typeface="Calibri"/>
                          <a:cs typeface="Times New Roman"/>
                        </a:rPr>
                        <a:t>Migration to hibernacula</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79646"/>
                    </a:solidFill>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marR="0">
                        <a:lnSpc>
                          <a:spcPct val="115000"/>
                        </a:lnSpc>
                        <a:spcBef>
                          <a:spcPts val="0"/>
                        </a:spcBef>
                        <a:spcAft>
                          <a:spcPts val="0"/>
                        </a:spcAft>
                      </a:pPr>
                      <a:r>
                        <a:rPr lang="en-US" sz="1400" b="1" dirty="0">
                          <a:effectLst/>
                          <a:latin typeface="Calibri"/>
                          <a:ea typeface="Calibri"/>
                          <a:cs typeface="Times New Roman"/>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97848">
                <a:tc>
                  <a:txBody>
                    <a:bodyPr/>
                    <a:lstStyle/>
                    <a:p>
                      <a:pPr marL="0" marR="0" algn="ctr">
                        <a:lnSpc>
                          <a:spcPct val="115000"/>
                        </a:lnSpc>
                        <a:spcBef>
                          <a:spcPts val="0"/>
                        </a:spcBef>
                        <a:spcAft>
                          <a:spcPts val="0"/>
                        </a:spcAft>
                      </a:pPr>
                      <a:r>
                        <a:rPr lang="en-US" sz="1100" b="1">
                          <a:effectLst/>
                          <a:latin typeface="Calibri"/>
                          <a:ea typeface="Calibri"/>
                          <a:cs typeface="Times New Roman"/>
                        </a:rPr>
                        <a:t> </a:t>
                      </a:r>
                      <a:endParaRPr lang="en-US" sz="110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DD9C3"/>
                    </a:solidFill>
                  </a:tcPr>
                </a:tc>
                <a:tc gridSpan="4">
                  <a:txBody>
                    <a:bodyPr/>
                    <a:lstStyle/>
                    <a:p>
                      <a:pPr marL="0" marR="0" algn="ctr">
                        <a:lnSpc>
                          <a:spcPct val="115000"/>
                        </a:lnSpc>
                        <a:spcBef>
                          <a:spcPts val="0"/>
                        </a:spcBef>
                        <a:spcAft>
                          <a:spcPts val="0"/>
                        </a:spcAft>
                      </a:pPr>
                      <a:r>
                        <a:rPr lang="en-US" sz="1400" b="1">
                          <a:effectLst/>
                          <a:latin typeface="Calibri"/>
                          <a:ea typeface="Calibri"/>
                          <a:cs typeface="Times New Roman"/>
                        </a:rPr>
                        <a:t>Hibernation</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DD9C3"/>
                    </a:solidFill>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marR="0">
                        <a:lnSpc>
                          <a:spcPct val="115000"/>
                        </a:lnSpc>
                        <a:spcBef>
                          <a:spcPts val="0"/>
                        </a:spcBef>
                        <a:spcAft>
                          <a:spcPts val="0"/>
                        </a:spcAft>
                      </a:pPr>
                      <a:r>
                        <a:rPr lang="en-US" sz="1400" b="1">
                          <a:effectLst/>
                          <a:latin typeface="Calibri"/>
                          <a:ea typeface="Calibri"/>
                          <a:cs typeface="Times New Roman"/>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1400" b="1">
                          <a:effectLst/>
                          <a:latin typeface="Calibri"/>
                          <a:ea typeface="Calibri"/>
                          <a:cs typeface="Times New Roman"/>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1400" b="1">
                          <a:effectLst/>
                          <a:latin typeface="Calibri"/>
                          <a:ea typeface="Calibri"/>
                          <a:cs typeface="Times New Roman"/>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1400" b="1">
                          <a:effectLst/>
                          <a:latin typeface="Calibri"/>
                          <a:ea typeface="Calibri"/>
                          <a:cs typeface="Times New Roman"/>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1400" b="1">
                          <a:effectLst/>
                          <a:latin typeface="Calibri"/>
                          <a:ea typeface="Calibri"/>
                          <a:cs typeface="Times New Roman"/>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1400" b="1">
                          <a:effectLst/>
                          <a:latin typeface="Calibri"/>
                          <a:ea typeface="Calibri"/>
                          <a:cs typeface="Times New Roman"/>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2">
                  <a:txBody>
                    <a:bodyPr/>
                    <a:lstStyle/>
                    <a:p>
                      <a:pPr marL="0" marR="0" algn="ctr">
                        <a:lnSpc>
                          <a:spcPct val="115000"/>
                        </a:lnSpc>
                        <a:spcBef>
                          <a:spcPts val="0"/>
                        </a:spcBef>
                        <a:spcAft>
                          <a:spcPts val="0"/>
                        </a:spcAft>
                      </a:pPr>
                      <a:r>
                        <a:rPr lang="en-US" sz="1400" b="1" dirty="0">
                          <a:effectLst/>
                          <a:latin typeface="Calibri"/>
                          <a:ea typeface="Calibri"/>
                          <a:cs typeface="Times New Roman"/>
                        </a:rPr>
                        <a:t>Hibernation</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DD9C3"/>
                    </a:solidFill>
                  </a:tcPr>
                </a:tc>
                <a:tc hMerge="1">
                  <a:txBody>
                    <a:bodyPr/>
                    <a:lstStyle/>
                    <a:p>
                      <a:endParaRPr lang="en-US"/>
                    </a:p>
                  </a:txBody>
                  <a:tcPr/>
                </a:tc>
              </a:tr>
            </a:tbl>
          </a:graphicData>
        </a:graphic>
      </p:graphicFrame>
      <p:sp>
        <p:nvSpPr>
          <p:cNvPr id="6" name="TextBox 5"/>
          <p:cNvSpPr txBox="1"/>
          <p:nvPr/>
        </p:nvSpPr>
        <p:spPr>
          <a:xfrm rot="19648403">
            <a:off x="3354459" y="1334869"/>
            <a:ext cx="992259" cy="646331"/>
          </a:xfrm>
          <a:prstGeom prst="rect">
            <a:avLst/>
          </a:prstGeom>
          <a:noFill/>
        </p:spPr>
        <p:txBody>
          <a:bodyPr wrap="none" rtlCol="0">
            <a:spAutoFit/>
          </a:bodyPr>
          <a:lstStyle/>
          <a:p>
            <a:r>
              <a:rPr lang="en-US" sz="3600" b="1" dirty="0" smtClean="0">
                <a:solidFill>
                  <a:srgbClr val="FFFF00"/>
                </a:solidFill>
                <a:effectLst>
                  <a:outerShdw blurRad="38100" dist="38100" dir="2700000" algn="tl">
                    <a:srgbClr val="000000">
                      <a:alpha val="43137"/>
                    </a:srgbClr>
                  </a:outerShdw>
                </a:effectLst>
              </a:rPr>
              <a:t>EGG</a:t>
            </a:r>
            <a:endParaRPr lang="en-US" sz="3600" b="1" dirty="0">
              <a:solidFill>
                <a:srgbClr val="FFFF00"/>
              </a:solidFill>
              <a:effectLst>
                <a:outerShdw blurRad="38100" dist="38100" dir="2700000" algn="tl">
                  <a:srgbClr val="000000">
                    <a:alpha val="43137"/>
                  </a:srgbClr>
                </a:outerShdw>
              </a:effectLst>
            </a:endParaRPr>
          </a:p>
        </p:txBody>
      </p:sp>
      <p:sp>
        <p:nvSpPr>
          <p:cNvPr id="9" name="TextBox 8"/>
          <p:cNvSpPr txBox="1"/>
          <p:nvPr/>
        </p:nvSpPr>
        <p:spPr>
          <a:xfrm rot="19648403">
            <a:off x="3890671" y="1632729"/>
            <a:ext cx="1443280" cy="646331"/>
          </a:xfrm>
          <a:prstGeom prst="rect">
            <a:avLst/>
          </a:prstGeom>
          <a:noFill/>
        </p:spPr>
        <p:txBody>
          <a:bodyPr wrap="none" rtlCol="0">
            <a:spAutoFit/>
          </a:bodyPr>
          <a:lstStyle/>
          <a:p>
            <a:r>
              <a:rPr lang="en-US" sz="3600" b="1" dirty="0" smtClean="0">
                <a:solidFill>
                  <a:srgbClr val="FFFF00"/>
                </a:solidFill>
                <a:effectLst>
                  <a:outerShdw blurRad="38100" dist="38100" dir="2700000" algn="tl">
                    <a:srgbClr val="000000">
                      <a:alpha val="43137"/>
                    </a:srgbClr>
                  </a:outerShdw>
                </a:effectLst>
              </a:rPr>
              <a:t>LARVA</a:t>
            </a:r>
            <a:endParaRPr lang="en-US" sz="3600" b="1" dirty="0">
              <a:solidFill>
                <a:srgbClr val="FFFF00"/>
              </a:solidFill>
              <a:effectLst>
                <a:outerShdw blurRad="38100" dist="38100" dir="2700000" algn="tl">
                  <a:srgbClr val="000000">
                    <a:alpha val="43137"/>
                  </a:srgbClr>
                </a:outerShdw>
              </a:effectLst>
            </a:endParaRPr>
          </a:p>
        </p:txBody>
      </p:sp>
      <p:sp>
        <p:nvSpPr>
          <p:cNvPr id="11" name="TextBox 10"/>
          <p:cNvSpPr txBox="1"/>
          <p:nvPr/>
        </p:nvSpPr>
        <p:spPr>
          <a:xfrm rot="19648403">
            <a:off x="-222285" y="3645073"/>
            <a:ext cx="2367828" cy="646331"/>
          </a:xfrm>
          <a:prstGeom prst="rect">
            <a:avLst/>
          </a:prstGeom>
          <a:noFill/>
        </p:spPr>
        <p:txBody>
          <a:bodyPr wrap="none" rtlCol="0">
            <a:spAutoFit/>
          </a:bodyPr>
          <a:lstStyle/>
          <a:p>
            <a:r>
              <a:rPr lang="en-US" sz="3600" b="1" dirty="0" smtClean="0">
                <a:solidFill>
                  <a:srgbClr val="FFFF00"/>
                </a:solidFill>
                <a:effectLst>
                  <a:outerShdw blurRad="38100" dist="38100" dir="2700000" algn="tl">
                    <a:srgbClr val="000000">
                      <a:alpha val="43137"/>
                    </a:srgbClr>
                  </a:outerShdw>
                </a:effectLst>
              </a:rPr>
              <a:t>SUB-ADULT</a:t>
            </a:r>
            <a:endParaRPr lang="en-US" sz="3600" b="1" dirty="0">
              <a:solidFill>
                <a:srgbClr val="FFFF00"/>
              </a:solidFill>
              <a:effectLst>
                <a:outerShdw blurRad="38100" dist="38100" dir="2700000" algn="tl">
                  <a:srgbClr val="000000">
                    <a:alpha val="43137"/>
                  </a:srgbClr>
                </a:outerShdw>
              </a:effectLst>
            </a:endParaRPr>
          </a:p>
        </p:txBody>
      </p:sp>
      <p:sp>
        <p:nvSpPr>
          <p:cNvPr id="12" name="TextBox 11"/>
          <p:cNvSpPr txBox="1"/>
          <p:nvPr/>
        </p:nvSpPr>
        <p:spPr>
          <a:xfrm rot="19648403">
            <a:off x="172219" y="5321475"/>
            <a:ext cx="1449308" cy="646331"/>
          </a:xfrm>
          <a:prstGeom prst="rect">
            <a:avLst/>
          </a:prstGeom>
          <a:noFill/>
        </p:spPr>
        <p:txBody>
          <a:bodyPr wrap="none" rtlCol="0">
            <a:spAutoFit/>
          </a:bodyPr>
          <a:lstStyle/>
          <a:p>
            <a:r>
              <a:rPr lang="en-US" sz="3600" b="1" dirty="0" smtClean="0">
                <a:solidFill>
                  <a:srgbClr val="FFFF00"/>
                </a:solidFill>
                <a:effectLst>
                  <a:outerShdw blurRad="38100" dist="38100" dir="2700000" algn="tl">
                    <a:srgbClr val="000000">
                      <a:alpha val="43137"/>
                    </a:srgbClr>
                  </a:outerShdw>
                </a:effectLst>
              </a:rPr>
              <a:t>ADULT</a:t>
            </a:r>
            <a:endParaRPr lang="en-US" sz="3600" b="1" dirty="0">
              <a:solidFill>
                <a:srgbClr val="FFFF00"/>
              </a:solidFill>
              <a:effectLst>
                <a:outerShdw blurRad="38100" dist="38100" dir="2700000" algn="tl">
                  <a:srgbClr val="000000">
                    <a:alpha val="43137"/>
                  </a:srgbClr>
                </a:outerShdw>
              </a:effectLst>
            </a:endParaRPr>
          </a:p>
        </p:txBody>
      </p:sp>
      <p:sp>
        <p:nvSpPr>
          <p:cNvPr id="13" name="TextBox 12"/>
          <p:cNvSpPr txBox="1"/>
          <p:nvPr/>
        </p:nvSpPr>
        <p:spPr>
          <a:xfrm>
            <a:off x="2204027" y="-152400"/>
            <a:ext cx="6705600" cy="1477328"/>
          </a:xfrm>
          <a:prstGeom prst="rect">
            <a:avLst/>
          </a:prstGeom>
          <a:noFill/>
        </p:spPr>
        <p:txBody>
          <a:bodyPr wrap="square" rtlCol="0">
            <a:spAutoFit/>
          </a:bodyPr>
          <a:lstStyle/>
          <a:p>
            <a:pPr algn="ctr"/>
            <a:r>
              <a:rPr lang="en-US" sz="6600" b="1" dirty="0" smtClean="0"/>
              <a:t>Species’ Needs</a:t>
            </a:r>
          </a:p>
          <a:p>
            <a:pPr algn="ctr"/>
            <a:r>
              <a:rPr lang="en-US" sz="2400" b="1" dirty="0" smtClean="0"/>
              <a:t>INDIVIDUAL</a:t>
            </a:r>
          </a:p>
        </p:txBody>
      </p:sp>
    </p:spTree>
    <p:extLst>
      <p:ext uri="{BB962C8B-B14F-4D97-AF65-F5344CB8AC3E}">
        <p14:creationId xmlns:p14="http://schemas.microsoft.com/office/powerpoint/2010/main" val="2649135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1" grpId="0"/>
      <p:bldP spid="12" grpId="0"/>
    </p:bldLst>
  </p:timing>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9565CE46178F3848B2308428AECB8744" ma:contentTypeVersion="0" ma:contentTypeDescription="Create a new document." ma:contentTypeScope="" ma:versionID="ddb8a60bfb21ab80ef633c7da7d21fd9">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167DFAD-2269-44FE-B057-C72C9BC40E14}">
  <ds:schemaRefs>
    <ds:schemaRef ds:uri="http://schemas.microsoft.com/office/2006/metadata/properties"/>
    <ds:schemaRef ds:uri="http://www.w3.org/XML/1998/namespace"/>
    <ds:schemaRef ds:uri="http://purl.org/dc/dcmitype/"/>
    <ds:schemaRef ds:uri="http://schemas.microsoft.com/office/2006/documentManagement/types"/>
    <ds:schemaRef ds:uri="http://purl.org/dc/elements/1.1/"/>
    <ds:schemaRef ds:uri="http://schemas.microsoft.com/office/infopath/2007/PartnerControls"/>
    <ds:schemaRef ds:uri="http://schemas.openxmlformats.org/package/2006/metadata/core-properties"/>
    <ds:schemaRef ds:uri="http://purl.org/dc/terms/"/>
  </ds:schemaRefs>
</ds:datastoreItem>
</file>

<file path=customXml/itemProps2.xml><?xml version="1.0" encoding="utf-8"?>
<ds:datastoreItem xmlns:ds="http://schemas.openxmlformats.org/officeDocument/2006/customXml" ds:itemID="{625CC0F4-BA99-4007-B831-D75DCAF1E08F}">
  <ds:schemaRefs>
    <ds:schemaRef ds:uri="http://schemas.microsoft.com/sharepoint/v3/contenttype/forms"/>
  </ds:schemaRefs>
</ds:datastoreItem>
</file>

<file path=customXml/itemProps3.xml><?xml version="1.0" encoding="utf-8"?>
<ds:datastoreItem xmlns:ds="http://schemas.openxmlformats.org/officeDocument/2006/customXml" ds:itemID="{8EED4E76-3A26-4AE7-ADD4-D831690253B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otalTime>10160</TotalTime>
  <Words>1320</Words>
  <Application>Microsoft Office PowerPoint</Application>
  <PresentationFormat>On-screen Show (4:3)</PresentationFormat>
  <Paragraphs>366</Paragraphs>
  <Slides>10</Slides>
  <Notes>10</Notes>
  <HiddenSlides>0</HiddenSlides>
  <MMClips>0</MMClips>
  <ScaleCrop>false</ScaleCrop>
  <HeadingPairs>
    <vt:vector size="4" baseType="variant">
      <vt:variant>
        <vt:lpstr>Theme</vt:lpstr>
      </vt:variant>
      <vt:variant>
        <vt:i4>1</vt:i4>
      </vt:variant>
      <vt:variant>
        <vt:lpstr>Slide Titles</vt:lpstr>
      </vt:variant>
      <vt:variant>
        <vt:i4>10</vt:i4>
      </vt:variant>
    </vt:vector>
  </HeadingPairs>
  <TitlesOfParts>
    <vt:vector size="11" baseType="lpstr">
      <vt:lpstr>1_Office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Engle, Janice</dc:creator>
  <cp:lastModifiedBy>Engle, Janice</cp:lastModifiedBy>
  <cp:revision>183</cp:revision>
  <cp:lastPrinted>2016-04-19T21:31:28Z</cp:lastPrinted>
  <dcterms:created xsi:type="dcterms:W3CDTF">2013-05-14T13:52:31Z</dcterms:created>
  <dcterms:modified xsi:type="dcterms:W3CDTF">2016-06-07T18:52:35Z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0x0101009565CE46178F3848B2308428AECB8744</vt:lpwstr>
  </property>
</Properties>
</file>